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nva Sans"/>
      <p:regular r:id="rId28"/>
    </p:embeddedFont>
    <p:embeddedFont>
      <p:font typeface="Canva Sans Bold"/>
      <p:regular r:id="rId29"/>
    </p:embeddedFont>
    <p:embeddedFont>
      <p:font typeface="DM Sans" pitchFamily="2" charset="0"/>
      <p:regular r:id="rId30"/>
      <p:bold r:id="rId31"/>
    </p:embeddedFont>
    <p:embeddedFont>
      <p:font typeface="DM Sans Bold"/>
      <p:regular r:id="rId32"/>
    </p:embeddedFont>
    <p:embeddedFont>
      <p:font typeface="Now"/>
      <p:regular r:id="rId33"/>
    </p:embeddedFont>
    <p:embeddedFont>
      <p:font typeface="Now Bold"/>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omnia-hosny-06b382184/" TargetMode="External"/><Relationship Id="rId3" Type="http://schemas.openxmlformats.org/officeDocument/2006/relationships/image" Target="../media/image2.svg"/><Relationship Id="rId7" Type="http://schemas.openxmlformats.org/officeDocument/2006/relationships/hyperlink" Target="https://www.linkedin.com/i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linkedin.com/in/mohamed-badawy-185005198/" TargetMode="External"/><Relationship Id="rId5" Type="http://schemas.openxmlformats.org/officeDocument/2006/relationships/hyperlink" Target="https://www.linkedin.com/in/mohamed-gamal-7a8543291/" TargetMode="External"/><Relationship Id="rId4" Type="http://schemas.openxmlformats.org/officeDocument/2006/relationships/hyperlink" Target="https://www.linkedin.com/in/ahmed-abdelfattah-23ba95264/?utm_source=share&amp;utm_campaign=share_via&amp;utm_content=profile&amp;utm_medium=ios_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a:grpSpLocks noChangeAspect="1"/>
          </p:cNvGrpSpPr>
          <p:nvPr/>
        </p:nvGrpSpPr>
        <p:grpSpPr>
          <a:xfrm>
            <a:off x="10638832" y="1028700"/>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r="-39675"/>
              </a:stretch>
            </a:blipFill>
          </p:spPr>
          <p:txBody>
            <a:bodyPr/>
            <a:lstStyle/>
            <a:p>
              <a:endParaRPr lang="en-US"/>
            </a:p>
          </p:txBody>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573748" y="5337186"/>
            <a:ext cx="9659937" cy="1104900"/>
          </a:xfrm>
          <a:prstGeom prst="rect">
            <a:avLst/>
          </a:prstGeom>
        </p:spPr>
        <p:txBody>
          <a:bodyPr lIns="0" tIns="0" rIns="0" bIns="0" rtlCol="0" anchor="t">
            <a:spAutoFit/>
          </a:bodyPr>
          <a:lstStyle/>
          <a:p>
            <a:pPr algn="l">
              <a:lnSpc>
                <a:spcPts val="8769"/>
              </a:lnSpc>
            </a:pPr>
            <a:r>
              <a:rPr lang="en-US" sz="7307">
                <a:solidFill>
                  <a:srgbClr val="56AEFF"/>
                </a:solidFill>
                <a:latin typeface="Now"/>
                <a:ea typeface="Now"/>
                <a:cs typeface="Now"/>
                <a:sym typeface="Now"/>
              </a:rPr>
              <a:t>HR DATA INSIGHTS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129455" y="1940679"/>
            <a:ext cx="7271248" cy="5953774"/>
          </a:xfrm>
          <a:custGeom>
            <a:avLst/>
            <a:gdLst/>
            <a:ahLst/>
            <a:cxnLst/>
            <a:rect l="l" t="t" r="r" b="b"/>
            <a:pathLst>
              <a:path w="7271248" h="5953774">
                <a:moveTo>
                  <a:pt x="0" y="0"/>
                </a:moveTo>
                <a:lnTo>
                  <a:pt x="7271247" y="0"/>
                </a:lnTo>
                <a:lnTo>
                  <a:pt x="7271247" y="5953774"/>
                </a:lnTo>
                <a:lnTo>
                  <a:pt x="0" y="595377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4190140"/>
            <a:ext cx="6506637" cy="1464378"/>
          </a:xfrm>
          <a:prstGeom prst="rect">
            <a:avLst/>
          </a:prstGeom>
        </p:spPr>
        <p:txBody>
          <a:bodyPr lIns="0" tIns="0" rIns="0" bIns="0" rtlCol="0" anchor="t">
            <a:spAutoFit/>
          </a:bodyPr>
          <a:lstStyle/>
          <a:p>
            <a:pPr marL="420199" lvl="1" indent="-210099" algn="l">
              <a:lnSpc>
                <a:spcPts val="2354"/>
              </a:lnSpc>
              <a:buFont typeface="Arial"/>
              <a:buChar char="•"/>
            </a:pPr>
            <a:r>
              <a:rPr lang="en-US" sz="1946" dirty="0">
                <a:solidFill>
                  <a:srgbClr val="FFFFFF"/>
                </a:solidFill>
                <a:latin typeface="DM Sans"/>
                <a:ea typeface="DM Sans"/>
                <a:cs typeface="DM Sans"/>
                <a:sym typeface="DM Sans"/>
              </a:rPr>
              <a:t>The age cluster around 40 shows that most employees are around that age, as seen by the large spike in the graph. This indicates that many workers are in their mid-career stage.</a:t>
            </a:r>
          </a:p>
          <a:p>
            <a:pPr algn="l">
              <a:lnSpc>
                <a:spcPts val="2354"/>
              </a:lnSpc>
            </a:pPr>
            <a:endParaRPr lang="en-US" sz="1946" dirty="0">
              <a:solidFill>
                <a:srgbClr val="FFFFFF"/>
              </a:solidFill>
              <a:latin typeface="DM Sans"/>
              <a:ea typeface="DM Sans"/>
              <a:cs typeface="DM Sans"/>
              <a:sym typeface="DM Sans"/>
            </a:endParaRPr>
          </a:p>
        </p:txBody>
      </p:sp>
      <p:sp>
        <p:nvSpPr>
          <p:cNvPr id="6" name="TextBox 6"/>
          <p:cNvSpPr txBox="1"/>
          <p:nvPr/>
        </p:nvSpPr>
        <p:spPr>
          <a:xfrm>
            <a:off x="1028700" y="1311790"/>
            <a:ext cx="2416199" cy="1483615"/>
          </a:xfrm>
          <a:prstGeom prst="rect">
            <a:avLst/>
          </a:prstGeom>
        </p:spPr>
        <p:txBody>
          <a:bodyPr wrap="square" lIns="0" tIns="0" rIns="0" bIns="0" rtlCol="0" anchor="t">
            <a:spAutoFit/>
          </a:bodyPr>
          <a:lstStyle/>
          <a:p>
            <a:pPr algn="ctr">
              <a:lnSpc>
                <a:spcPts val="12114"/>
              </a:lnSpc>
            </a:pPr>
            <a:r>
              <a:rPr lang="en-US" sz="8653" b="1">
                <a:solidFill>
                  <a:srgbClr val="FFFFFF"/>
                </a:solidFill>
                <a:latin typeface="Canva Sans Bold"/>
                <a:ea typeface="Canva Sans Bold"/>
                <a:cs typeface="Canva Sans Bold"/>
                <a:sym typeface="Canva Sans Bold"/>
              </a:rPr>
              <a:t>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287000" y="3084451"/>
            <a:ext cx="7385981" cy="5675926"/>
          </a:xfrm>
          <a:custGeom>
            <a:avLst/>
            <a:gdLst/>
            <a:ahLst/>
            <a:cxnLst/>
            <a:rect l="l" t="t" r="r" b="b"/>
            <a:pathLst>
              <a:path w="7385981" h="5675926">
                <a:moveTo>
                  <a:pt x="0" y="0"/>
                </a:moveTo>
                <a:lnTo>
                  <a:pt x="7385981" y="0"/>
                </a:lnTo>
                <a:lnTo>
                  <a:pt x="7385981" y="5675926"/>
                </a:lnTo>
                <a:lnTo>
                  <a:pt x="0" y="567592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66800" y="4696149"/>
            <a:ext cx="6506637" cy="1168341"/>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a:t>
            </a:r>
            <a:r>
              <a:rPr lang="en-US" sz="2546" dirty="0" err="1">
                <a:solidFill>
                  <a:srgbClr val="FFFFFF"/>
                </a:solidFill>
                <a:latin typeface="DM Sans"/>
                <a:ea typeface="DM Sans"/>
                <a:cs typeface="DM Sans"/>
                <a:sym typeface="DM Sans"/>
              </a:rPr>
              <a:t>TurnOver</a:t>
            </a:r>
            <a:r>
              <a:rPr lang="en-US" sz="2546" dirty="0">
                <a:solidFill>
                  <a:srgbClr val="FFFFFF"/>
                </a:solidFill>
                <a:latin typeface="DM Sans"/>
                <a:ea typeface="DM Sans"/>
                <a:cs typeface="DM Sans"/>
                <a:sym typeface="DM Sans"/>
              </a:rPr>
              <a:t> because Negative feedback.</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434189" y="1948523"/>
            <a:ext cx="8146852" cy="1135928"/>
          </a:xfrm>
          <a:prstGeom prst="rect">
            <a:avLst/>
          </a:prstGeom>
        </p:spPr>
        <p:txBody>
          <a:bodyPr lIns="0" tIns="0" rIns="0" bIns="0" rtlCol="0" anchor="t">
            <a:spAutoFit/>
          </a:bodyPr>
          <a:lstStyle/>
          <a:p>
            <a:pPr algn="ctr">
              <a:lnSpc>
                <a:spcPts val="9314"/>
              </a:lnSpc>
            </a:pPr>
            <a:r>
              <a:rPr lang="en-US" sz="6653" b="1" dirty="0">
                <a:solidFill>
                  <a:srgbClr val="FFFFFF"/>
                </a:solidFill>
                <a:latin typeface="Canva Sans Bold"/>
                <a:ea typeface="Canva Sans Bold"/>
                <a:cs typeface="Canva Sans Bold"/>
                <a:sym typeface="Canva Sans Bold"/>
              </a:rPr>
              <a:t>Sentiment Analysis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751454" y="2527673"/>
            <a:ext cx="9507846" cy="5642565"/>
          </a:xfrm>
          <a:custGeom>
            <a:avLst/>
            <a:gdLst/>
            <a:ahLst/>
            <a:cxnLst/>
            <a:rect l="l" t="t" r="r" b="b"/>
            <a:pathLst>
              <a:path w="9507846" h="5642565">
                <a:moveTo>
                  <a:pt x="0" y="0"/>
                </a:moveTo>
                <a:lnTo>
                  <a:pt x="9507846" y="0"/>
                </a:lnTo>
                <a:lnTo>
                  <a:pt x="9507846" y="5642565"/>
                </a:lnTo>
                <a:lnTo>
                  <a:pt x="0" y="564256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172563" y="4914900"/>
            <a:ext cx="6506637" cy="2730441"/>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termination Reasons,</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Another Position</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Unhappy</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More Money</a:t>
            </a:r>
          </a:p>
          <a:p>
            <a:pPr marL="549735" lvl="1" indent="-274868" algn="l">
              <a:lnSpc>
                <a:spcPts val="3080"/>
              </a:lnSpc>
              <a:buFont typeface="Arial"/>
              <a:buChar char="•"/>
            </a:pPr>
            <a:r>
              <a:rPr lang="en-US" sz="2546" dirty="0">
                <a:solidFill>
                  <a:srgbClr val="FFFFFF"/>
                </a:solidFill>
                <a:latin typeface="DM Sans"/>
                <a:ea typeface="DM Sans"/>
                <a:cs typeface="DM Sans"/>
                <a:sym typeface="DM Sans"/>
              </a:rPr>
              <a:t>This is refer to we have a problem in our environment </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287491" y="1735885"/>
            <a:ext cx="8276779" cy="1135928"/>
          </a:xfrm>
          <a:prstGeom prst="rect">
            <a:avLst/>
          </a:prstGeom>
        </p:spPr>
        <p:txBody>
          <a:bodyPr lIns="0" tIns="0" rIns="0" bIns="0" rtlCol="0" anchor="t">
            <a:spAutoFit/>
          </a:bodyPr>
          <a:lstStyle/>
          <a:p>
            <a:pPr algn="ctr">
              <a:lnSpc>
                <a:spcPts val="9314"/>
              </a:lnSpc>
            </a:pPr>
            <a:r>
              <a:rPr lang="en-US" sz="6653" b="1" dirty="0">
                <a:solidFill>
                  <a:srgbClr val="FFFFFF"/>
                </a:solidFill>
                <a:latin typeface="Canva Sans Bold"/>
                <a:ea typeface="Canva Sans Bold"/>
                <a:cs typeface="Canva Sans Bold"/>
                <a:sym typeface="Canva Sans Bold"/>
              </a:rPr>
              <a:t>Termination Reason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136742" y="2556261"/>
            <a:ext cx="7122558" cy="5632954"/>
          </a:xfrm>
          <a:custGeom>
            <a:avLst/>
            <a:gdLst/>
            <a:ahLst/>
            <a:cxnLst/>
            <a:rect l="l" t="t" r="r" b="b"/>
            <a:pathLst>
              <a:path w="7122558" h="5632954">
                <a:moveTo>
                  <a:pt x="0" y="0"/>
                </a:moveTo>
                <a:lnTo>
                  <a:pt x="7122558" y="0"/>
                </a:lnTo>
                <a:lnTo>
                  <a:pt x="7122558" y="5632954"/>
                </a:lnTo>
                <a:lnTo>
                  <a:pt x="0" y="563295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998963" y="4598942"/>
            <a:ext cx="6506637" cy="2339916"/>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termination Reasons,</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Another Position</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don’t work project</a:t>
            </a:r>
          </a:p>
          <a:p>
            <a:pPr marL="549735" lvl="1" indent="-274868" algn="l">
              <a:lnSpc>
                <a:spcPts val="3080"/>
              </a:lnSpc>
              <a:buFont typeface="Arial"/>
              <a:buChar char="•"/>
            </a:pPr>
            <a:r>
              <a:rPr lang="en-US" sz="2546" dirty="0">
                <a:solidFill>
                  <a:srgbClr val="FFFFFF"/>
                </a:solidFill>
                <a:latin typeface="DM Sans"/>
                <a:ea typeface="DM Sans"/>
                <a:cs typeface="DM Sans"/>
                <a:sym typeface="DM Sans"/>
              </a:rPr>
              <a:t>This is refer to we have a problem in our environment </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233000" y="2172631"/>
            <a:ext cx="8098036" cy="987337"/>
          </a:xfrm>
          <a:prstGeom prst="rect">
            <a:avLst/>
          </a:prstGeom>
        </p:spPr>
        <p:txBody>
          <a:bodyPr lIns="0" tIns="0" rIns="0" bIns="0" rtlCol="0" anchor="t">
            <a:spAutoFit/>
          </a:bodyPr>
          <a:lstStyle/>
          <a:p>
            <a:pPr algn="ctr">
              <a:lnSpc>
                <a:spcPts val="8054"/>
              </a:lnSpc>
            </a:pPr>
            <a:r>
              <a:rPr lang="en-US" sz="5753" b="1" dirty="0">
                <a:solidFill>
                  <a:srgbClr val="FFFFFF"/>
                </a:solidFill>
                <a:latin typeface="Canva Sans Bold"/>
                <a:ea typeface="Canva Sans Bold"/>
                <a:cs typeface="Canva Sans Bold"/>
                <a:sym typeface="Canva Sans Bold"/>
              </a:rPr>
              <a:t>Special Projects Count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7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661879" y="2159081"/>
            <a:ext cx="8786990" cy="5642565"/>
          </a:xfrm>
          <a:custGeom>
            <a:avLst/>
            <a:gdLst/>
            <a:ahLst/>
            <a:cxnLst/>
            <a:rect l="l" t="t" r="r" b="b"/>
            <a:pathLst>
              <a:path w="8786990" h="5642565">
                <a:moveTo>
                  <a:pt x="0" y="0"/>
                </a:moveTo>
                <a:lnTo>
                  <a:pt x="8786990" y="0"/>
                </a:lnTo>
                <a:lnTo>
                  <a:pt x="8786990" y="5642564"/>
                </a:lnTo>
                <a:lnTo>
                  <a:pt x="0" y="564256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55858" y="3848100"/>
            <a:ext cx="6506637" cy="4292541"/>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Recruitment Source for people that terminated or Resigned From,</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Google Search</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Indeed</a:t>
            </a:r>
          </a:p>
          <a:p>
            <a:pPr marL="1099471" lvl="2" indent="-366490" algn="l">
              <a:lnSpc>
                <a:spcPts val="3080"/>
              </a:lnSpc>
              <a:buFont typeface="Arial"/>
              <a:buChar char="⚬"/>
            </a:pPr>
            <a:r>
              <a:rPr lang="en-US" sz="2546" dirty="0">
                <a:solidFill>
                  <a:srgbClr val="FFFFFF"/>
                </a:solidFill>
                <a:latin typeface="DM Sans"/>
                <a:ea typeface="DM Sans"/>
                <a:cs typeface="DM Sans"/>
                <a:sym typeface="DM Sans"/>
              </a:rPr>
              <a:t>LinkedIn</a:t>
            </a:r>
          </a:p>
          <a:p>
            <a:pPr algn="l">
              <a:lnSpc>
                <a:spcPts val="3080"/>
              </a:lnSpc>
            </a:pPr>
            <a:endParaRPr lang="en-US" sz="2546" dirty="0">
              <a:solidFill>
                <a:srgbClr val="FFFFFF"/>
              </a:solidFill>
              <a:latin typeface="DM Sans"/>
              <a:ea typeface="DM Sans"/>
              <a:cs typeface="DM Sans"/>
              <a:sym typeface="DM Sans"/>
            </a:endParaRPr>
          </a:p>
          <a:p>
            <a:pPr marL="549735" lvl="1" indent="-274868" algn="l">
              <a:lnSpc>
                <a:spcPts val="3080"/>
              </a:lnSpc>
              <a:buFont typeface="Arial"/>
              <a:buChar char="•"/>
            </a:pPr>
            <a:r>
              <a:rPr lang="en-US" sz="2546" dirty="0">
                <a:solidFill>
                  <a:srgbClr val="FFFFFF"/>
                </a:solidFill>
                <a:latin typeface="DM Sans"/>
                <a:ea typeface="DM Sans"/>
                <a:cs typeface="DM Sans"/>
                <a:sym typeface="DM Sans"/>
              </a:rPr>
              <a:t>This is refer to we need to change the way or more invest time for hiring process</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311362" y="1023153"/>
            <a:ext cx="8271867" cy="1135928"/>
          </a:xfrm>
          <a:prstGeom prst="rect">
            <a:avLst/>
          </a:prstGeom>
        </p:spPr>
        <p:txBody>
          <a:bodyPr lIns="0" tIns="0" rIns="0" bIns="0" rtlCol="0" anchor="t">
            <a:spAutoFit/>
          </a:bodyPr>
          <a:lstStyle/>
          <a:p>
            <a:pPr algn="ctr">
              <a:lnSpc>
                <a:spcPts val="9314"/>
              </a:lnSpc>
            </a:pPr>
            <a:r>
              <a:rPr lang="en-US" sz="6653" b="1" dirty="0">
                <a:solidFill>
                  <a:srgbClr val="FFFFFF"/>
                </a:solidFill>
                <a:latin typeface="Canva Sans Bold"/>
                <a:ea typeface="Canva Sans Bold"/>
                <a:cs typeface="Canva Sans Bold"/>
                <a:sym typeface="Canva Sans Bold"/>
              </a:rPr>
              <a:t>Recruitment 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7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688222" y="2322218"/>
            <a:ext cx="6947563" cy="5642565"/>
          </a:xfrm>
          <a:custGeom>
            <a:avLst/>
            <a:gdLst/>
            <a:ahLst/>
            <a:cxnLst/>
            <a:rect l="l" t="t" r="r" b="b"/>
            <a:pathLst>
              <a:path w="6947563" h="5642565">
                <a:moveTo>
                  <a:pt x="0" y="0"/>
                </a:moveTo>
                <a:lnTo>
                  <a:pt x="6947564" y="0"/>
                </a:lnTo>
                <a:lnTo>
                  <a:pt x="6947564" y="5642564"/>
                </a:lnTo>
                <a:lnTo>
                  <a:pt x="0" y="564256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487176" y="4540596"/>
            <a:ext cx="6506637" cy="2730441"/>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Reasons for people that terminated or Resigned is attendance </a:t>
            </a:r>
          </a:p>
          <a:p>
            <a:pPr algn="l">
              <a:lnSpc>
                <a:spcPts val="3080"/>
              </a:lnSpc>
            </a:pPr>
            <a:endParaRPr lang="en-US" sz="2546" dirty="0">
              <a:solidFill>
                <a:srgbClr val="FFFFFF"/>
              </a:solidFill>
              <a:latin typeface="DM Sans"/>
              <a:ea typeface="DM Sans"/>
              <a:cs typeface="DM Sans"/>
              <a:sym typeface="DM Sans"/>
            </a:endParaRPr>
          </a:p>
          <a:p>
            <a:pPr marL="549735" lvl="1" indent="-274868" algn="l">
              <a:lnSpc>
                <a:spcPts val="3080"/>
              </a:lnSpc>
              <a:buFont typeface="Arial"/>
              <a:buChar char="•"/>
            </a:pPr>
            <a:r>
              <a:rPr lang="en-US" sz="2546" dirty="0">
                <a:solidFill>
                  <a:srgbClr val="FFFFFF"/>
                </a:solidFill>
                <a:latin typeface="DM Sans"/>
                <a:ea typeface="DM Sans"/>
                <a:cs typeface="DM Sans"/>
                <a:sym typeface="DM Sans"/>
              </a:rPr>
              <a:t>we have another insight that tell most terminated people have avg. Absences 15 days   </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932396" y="2198393"/>
            <a:ext cx="3963739" cy="1135928"/>
          </a:xfrm>
          <a:prstGeom prst="rect">
            <a:avLst/>
          </a:prstGeom>
        </p:spPr>
        <p:txBody>
          <a:bodyPr lIns="0" tIns="0" rIns="0" bIns="0" rtlCol="0" anchor="t">
            <a:spAutoFit/>
          </a:bodyPr>
          <a:lstStyle/>
          <a:p>
            <a:pPr algn="ctr">
              <a:lnSpc>
                <a:spcPts val="9314"/>
              </a:lnSpc>
            </a:pPr>
            <a:r>
              <a:rPr lang="en-US" sz="6653" b="1" dirty="0">
                <a:solidFill>
                  <a:srgbClr val="FFFFFF"/>
                </a:solidFill>
                <a:latin typeface="Canva Sans Bold"/>
                <a:ea typeface="Canva Sans Bold"/>
                <a:cs typeface="Canva Sans Bold"/>
                <a:sym typeface="Canva Sans Bold"/>
              </a:rPr>
              <a:t>Absences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398934" y="3479361"/>
            <a:ext cx="12303621" cy="1566544"/>
          </a:xfrm>
          <a:prstGeom prst="rect">
            <a:avLst/>
          </a:prstGeom>
        </p:spPr>
        <p:txBody>
          <a:bodyPr lIns="0" tIns="0" rIns="0" bIns="0" rtlCol="0" anchor="t">
            <a:spAutoFit/>
          </a:bodyPr>
          <a:lstStyle/>
          <a:p>
            <a:pPr algn="ctr">
              <a:lnSpc>
                <a:spcPts val="12880"/>
              </a:lnSpc>
            </a:pPr>
            <a:r>
              <a:rPr lang="en-US" sz="9200" b="1" dirty="0">
                <a:solidFill>
                  <a:srgbClr val="FFFBFB"/>
                </a:solidFill>
                <a:latin typeface="Canva Sans Bold"/>
                <a:ea typeface="Canva Sans Bold"/>
                <a:cs typeface="Canva Sans Bold"/>
                <a:sym typeface="Canva Sans Bold"/>
              </a:rPr>
              <a:t>Multivariate Analysis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395144" y="2874961"/>
            <a:ext cx="8141682" cy="5671186"/>
          </a:xfrm>
          <a:custGeom>
            <a:avLst/>
            <a:gdLst/>
            <a:ahLst/>
            <a:cxnLst/>
            <a:rect l="l" t="t" r="r" b="b"/>
            <a:pathLst>
              <a:path w="8141682" h="5671186">
                <a:moveTo>
                  <a:pt x="0" y="0"/>
                </a:moveTo>
                <a:lnTo>
                  <a:pt x="8141682" y="0"/>
                </a:lnTo>
                <a:lnTo>
                  <a:pt x="8141682" y="5671186"/>
                </a:lnTo>
                <a:lnTo>
                  <a:pt x="0" y="567118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487176" y="4540596"/>
            <a:ext cx="6506637" cy="2339916"/>
          </a:xfrm>
          <a:prstGeom prst="rect">
            <a:avLst/>
          </a:prstGeom>
        </p:spPr>
        <p:txBody>
          <a:bodyPr lIns="0" tIns="0" rIns="0" bIns="0" rtlCol="0" anchor="t">
            <a:spAutoFit/>
          </a:bodyPr>
          <a:lstStyle/>
          <a:p>
            <a:pPr marL="549735" lvl="1" indent="-274868" algn="l">
              <a:lnSpc>
                <a:spcPts val="3080"/>
              </a:lnSpc>
              <a:buFont typeface="Arial"/>
              <a:buChar char="•"/>
            </a:pPr>
            <a:r>
              <a:rPr lang="en-US" sz="2546" dirty="0">
                <a:solidFill>
                  <a:srgbClr val="FFFFFF"/>
                </a:solidFill>
                <a:latin typeface="DM Sans"/>
                <a:ea typeface="DM Sans"/>
                <a:cs typeface="DM Sans"/>
                <a:sym typeface="DM Sans"/>
              </a:rPr>
              <a:t>The most of Reasons for people that terminated or Resigned is Late  </a:t>
            </a:r>
          </a:p>
          <a:p>
            <a:pPr algn="l">
              <a:lnSpc>
                <a:spcPts val="3080"/>
              </a:lnSpc>
            </a:pPr>
            <a:endParaRPr lang="en-US" sz="2546" dirty="0">
              <a:solidFill>
                <a:srgbClr val="FFFFFF"/>
              </a:solidFill>
              <a:latin typeface="DM Sans"/>
              <a:ea typeface="DM Sans"/>
              <a:cs typeface="DM Sans"/>
              <a:sym typeface="DM Sans"/>
            </a:endParaRPr>
          </a:p>
          <a:p>
            <a:pPr marL="549735" lvl="1" indent="-274868" algn="l">
              <a:lnSpc>
                <a:spcPts val="3080"/>
              </a:lnSpc>
              <a:buFont typeface="Arial"/>
              <a:buChar char="•"/>
            </a:pPr>
            <a:r>
              <a:rPr lang="en-US" sz="2546" dirty="0">
                <a:solidFill>
                  <a:srgbClr val="FFFFFF"/>
                </a:solidFill>
                <a:latin typeface="DM Sans"/>
                <a:ea typeface="DM Sans"/>
                <a:cs typeface="DM Sans"/>
                <a:sym typeface="DM Sans"/>
              </a:rPr>
              <a:t>we have another insight that tell 75% terminated people have 5 Late days   </a:t>
            </a:r>
          </a:p>
          <a:p>
            <a:pPr algn="l">
              <a:lnSpc>
                <a:spcPts val="3080"/>
              </a:lnSpc>
            </a:pPr>
            <a:endParaRPr lang="en-US" sz="2546" dirty="0">
              <a:solidFill>
                <a:srgbClr val="FFFFFF"/>
              </a:solidFill>
              <a:latin typeface="DM Sans"/>
              <a:ea typeface="DM Sans"/>
              <a:cs typeface="DM Sans"/>
              <a:sym typeface="DM Sans"/>
            </a:endParaRPr>
          </a:p>
        </p:txBody>
      </p:sp>
      <p:sp>
        <p:nvSpPr>
          <p:cNvPr id="6" name="TextBox 6"/>
          <p:cNvSpPr txBox="1"/>
          <p:nvPr/>
        </p:nvSpPr>
        <p:spPr>
          <a:xfrm>
            <a:off x="316935" y="2034547"/>
            <a:ext cx="8575923" cy="928282"/>
          </a:xfrm>
          <a:prstGeom prst="rect">
            <a:avLst/>
          </a:prstGeom>
        </p:spPr>
        <p:txBody>
          <a:bodyPr lIns="0" tIns="0" rIns="0" bIns="0" rtlCol="0" anchor="t">
            <a:spAutoFit/>
          </a:bodyPr>
          <a:lstStyle/>
          <a:p>
            <a:pPr algn="ctr">
              <a:lnSpc>
                <a:spcPts val="7634"/>
              </a:lnSpc>
            </a:pPr>
            <a:r>
              <a:rPr lang="en-US" sz="5453" b="1">
                <a:solidFill>
                  <a:srgbClr val="FFFFFF"/>
                </a:solidFill>
                <a:latin typeface="Canva Sans Bold"/>
                <a:ea typeface="Canva Sans Bold"/>
                <a:cs typeface="Canva Sans Bold"/>
                <a:sym typeface="Canva Sans Bold"/>
              </a:rPr>
              <a:t>Days Late Vs. Terminated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507332" y="2807824"/>
            <a:ext cx="8267626" cy="5666438"/>
          </a:xfrm>
          <a:custGeom>
            <a:avLst/>
            <a:gdLst/>
            <a:ahLst/>
            <a:cxnLst/>
            <a:rect l="l" t="t" r="r" b="b"/>
            <a:pathLst>
              <a:path w="8267626" h="5666438">
                <a:moveTo>
                  <a:pt x="0" y="0"/>
                </a:moveTo>
                <a:lnTo>
                  <a:pt x="8267626" y="0"/>
                </a:lnTo>
                <a:lnTo>
                  <a:pt x="8267626" y="5666438"/>
                </a:lnTo>
                <a:lnTo>
                  <a:pt x="0" y="566643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487176" y="4550121"/>
            <a:ext cx="6506637" cy="1720537"/>
          </a:xfrm>
          <a:prstGeom prst="rect">
            <a:avLst/>
          </a:prstGeom>
        </p:spPr>
        <p:txBody>
          <a:bodyPr lIns="0" tIns="0" rIns="0" bIns="0" rtlCol="0" anchor="t">
            <a:spAutoFit/>
          </a:bodyPr>
          <a:lstStyle/>
          <a:p>
            <a:pPr marL="636093" lvl="1" indent="-318047" algn="l">
              <a:lnSpc>
                <a:spcPts val="3564"/>
              </a:lnSpc>
              <a:buFont typeface="Arial"/>
              <a:buChar char="•"/>
            </a:pPr>
            <a:r>
              <a:rPr lang="en-US" sz="2946">
                <a:solidFill>
                  <a:srgbClr val="FFFFFF"/>
                </a:solidFill>
                <a:latin typeface="DM Sans"/>
                <a:ea typeface="DM Sans"/>
                <a:cs typeface="DM Sans"/>
                <a:sym typeface="DM Sans"/>
              </a:rPr>
              <a:t>The Addition Reasons for people that Resigned is they doesn’t work  </a:t>
            </a:r>
          </a:p>
          <a:p>
            <a:pPr algn="l">
              <a:lnSpc>
                <a:spcPts val="3080"/>
              </a:lnSpc>
            </a:pPr>
            <a:endParaRPr lang="en-US" sz="2946">
              <a:solidFill>
                <a:srgbClr val="FFFFFF"/>
              </a:solidFill>
              <a:latin typeface="DM Sans"/>
              <a:ea typeface="DM Sans"/>
              <a:cs typeface="DM Sans"/>
              <a:sym typeface="DM Sans"/>
            </a:endParaRPr>
          </a:p>
        </p:txBody>
      </p:sp>
      <p:sp>
        <p:nvSpPr>
          <p:cNvPr id="6" name="TextBox 6"/>
          <p:cNvSpPr txBox="1"/>
          <p:nvPr/>
        </p:nvSpPr>
        <p:spPr>
          <a:xfrm>
            <a:off x="524193" y="2422741"/>
            <a:ext cx="8432602" cy="770167"/>
          </a:xfrm>
          <a:prstGeom prst="rect">
            <a:avLst/>
          </a:prstGeom>
        </p:spPr>
        <p:txBody>
          <a:bodyPr lIns="0" tIns="0" rIns="0" bIns="0" rtlCol="0" anchor="t">
            <a:spAutoFit/>
          </a:bodyPr>
          <a:lstStyle/>
          <a:p>
            <a:pPr algn="ctr">
              <a:lnSpc>
                <a:spcPts val="6374"/>
              </a:lnSpc>
            </a:pPr>
            <a:r>
              <a:rPr lang="en-US" sz="4553" b="1" dirty="0">
                <a:solidFill>
                  <a:srgbClr val="FFFFFF"/>
                </a:solidFill>
                <a:latin typeface="Canva Sans Bold"/>
                <a:ea typeface="Canva Sans Bold"/>
                <a:cs typeface="Canva Sans Bold"/>
                <a:sym typeface="Canva Sans Bold"/>
              </a:rPr>
              <a:t>Number of Projects Vs. Status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376210" y="2539374"/>
            <a:ext cx="8705102" cy="5678293"/>
          </a:xfrm>
          <a:custGeom>
            <a:avLst/>
            <a:gdLst/>
            <a:ahLst/>
            <a:cxnLst/>
            <a:rect l="l" t="t" r="r" b="b"/>
            <a:pathLst>
              <a:path w="8705102" h="5678293">
                <a:moveTo>
                  <a:pt x="0" y="0"/>
                </a:moveTo>
                <a:lnTo>
                  <a:pt x="8705101" y="0"/>
                </a:lnTo>
                <a:lnTo>
                  <a:pt x="8705101" y="5678293"/>
                </a:lnTo>
                <a:lnTo>
                  <a:pt x="0" y="567829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487176" y="5153025"/>
            <a:ext cx="6506637" cy="882083"/>
          </a:xfrm>
          <a:prstGeom prst="rect">
            <a:avLst/>
          </a:prstGeom>
        </p:spPr>
        <p:txBody>
          <a:bodyPr lIns="0" tIns="0" rIns="0" bIns="0" rtlCol="0" anchor="t">
            <a:spAutoFit/>
          </a:bodyPr>
          <a:lstStyle/>
          <a:p>
            <a:pPr marL="636093" lvl="1" indent="-318047" algn="l">
              <a:lnSpc>
                <a:spcPts val="3564"/>
              </a:lnSpc>
              <a:buFont typeface="Arial"/>
              <a:buChar char="•"/>
            </a:pPr>
            <a:r>
              <a:rPr lang="en-US" sz="2946" dirty="0">
                <a:solidFill>
                  <a:srgbClr val="FFFFFF"/>
                </a:solidFill>
                <a:latin typeface="DM Sans"/>
                <a:ea typeface="DM Sans"/>
                <a:cs typeface="DM Sans"/>
                <a:sym typeface="DM Sans"/>
              </a:rPr>
              <a:t>The people are still working have good Salaries  </a:t>
            </a:r>
          </a:p>
        </p:txBody>
      </p:sp>
      <p:sp>
        <p:nvSpPr>
          <p:cNvPr id="6" name="TextBox 6"/>
          <p:cNvSpPr txBox="1"/>
          <p:nvPr/>
        </p:nvSpPr>
        <p:spPr>
          <a:xfrm>
            <a:off x="1028700" y="2434599"/>
            <a:ext cx="5488141" cy="904879"/>
          </a:xfrm>
          <a:prstGeom prst="rect">
            <a:avLst/>
          </a:prstGeom>
        </p:spPr>
        <p:txBody>
          <a:bodyPr lIns="0" tIns="0" rIns="0" bIns="0" rtlCol="0" anchor="t">
            <a:spAutoFit/>
          </a:bodyPr>
          <a:lstStyle/>
          <a:p>
            <a:pPr algn="ctr">
              <a:lnSpc>
                <a:spcPts val="7452"/>
              </a:lnSpc>
            </a:pPr>
            <a:r>
              <a:rPr lang="en-US" sz="5322" b="1" dirty="0">
                <a:solidFill>
                  <a:srgbClr val="FFFFFF"/>
                </a:solidFill>
                <a:latin typeface="Canva Sans Bold"/>
                <a:ea typeface="Canva Sans Bold"/>
                <a:cs typeface="Canva Sans Bold"/>
                <a:sym typeface="Canva Sans Bold"/>
              </a:rPr>
              <a:t>Salary Vs. Status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561118" y="373960"/>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86610" y="1355293"/>
            <a:ext cx="8437330" cy="1228725"/>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Our Team</a:t>
            </a:r>
          </a:p>
        </p:txBody>
      </p:sp>
      <p:grpSp>
        <p:nvGrpSpPr>
          <p:cNvPr id="4" name="Group 4"/>
          <p:cNvGrpSpPr/>
          <p:nvPr/>
        </p:nvGrpSpPr>
        <p:grpSpPr>
          <a:xfrm>
            <a:off x="3344851" y="3356363"/>
            <a:ext cx="3570176" cy="2273181"/>
            <a:chOff x="0" y="0"/>
            <a:chExt cx="1355177" cy="862860"/>
          </a:xfrm>
        </p:grpSpPr>
        <p:sp>
          <p:nvSpPr>
            <p:cNvPr id="5" name="Freeform 5"/>
            <p:cNvSpPr/>
            <p:nvPr/>
          </p:nvSpPr>
          <p:spPr>
            <a:xfrm>
              <a:off x="0" y="0"/>
              <a:ext cx="1355177" cy="862860"/>
            </a:xfrm>
            <a:custGeom>
              <a:avLst/>
              <a:gdLst/>
              <a:ahLst/>
              <a:cxnLst/>
              <a:rect l="l" t="t" r="r" b="b"/>
              <a:pathLst>
                <a:path w="1355177" h="862860">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6" name="TextBox 6"/>
            <p:cNvSpPr txBox="1"/>
            <p:nvPr/>
          </p:nvSpPr>
          <p:spPr>
            <a:xfrm>
              <a:off x="0" y="-38100"/>
              <a:ext cx="1355177" cy="900960"/>
            </a:xfrm>
            <a:prstGeom prst="rect">
              <a:avLst/>
            </a:prstGeom>
          </p:spPr>
          <p:txBody>
            <a:bodyPr lIns="50800" tIns="50800" rIns="50800" bIns="50800" rtlCol="0" anchor="ctr"/>
            <a:lstStyle/>
            <a:p>
              <a:pPr algn="ctr">
                <a:lnSpc>
                  <a:spcPts val="3483"/>
                </a:lnSpc>
              </a:pPr>
              <a:endParaRPr/>
            </a:p>
          </p:txBody>
        </p:sp>
      </p:grpSp>
      <p:sp>
        <p:nvSpPr>
          <p:cNvPr id="7" name="AutoShape 7"/>
          <p:cNvSpPr/>
          <p:nvPr/>
        </p:nvSpPr>
        <p:spPr>
          <a:xfrm flipV="1">
            <a:off x="3546101" y="4912683"/>
            <a:ext cx="3010087"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8" name="Group 8"/>
          <p:cNvGrpSpPr/>
          <p:nvPr/>
        </p:nvGrpSpPr>
        <p:grpSpPr>
          <a:xfrm>
            <a:off x="7249541" y="3356363"/>
            <a:ext cx="3570176" cy="2273181"/>
            <a:chOff x="0" y="0"/>
            <a:chExt cx="1355177" cy="862860"/>
          </a:xfrm>
        </p:grpSpPr>
        <p:sp>
          <p:nvSpPr>
            <p:cNvPr id="9" name="Freeform 9"/>
            <p:cNvSpPr/>
            <p:nvPr/>
          </p:nvSpPr>
          <p:spPr>
            <a:xfrm>
              <a:off x="0" y="0"/>
              <a:ext cx="1355177" cy="862860"/>
            </a:xfrm>
            <a:custGeom>
              <a:avLst/>
              <a:gdLst/>
              <a:ahLst/>
              <a:cxnLst/>
              <a:rect l="l" t="t" r="r" b="b"/>
              <a:pathLst>
                <a:path w="1355177" h="862860">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0" name="TextBox 10"/>
            <p:cNvSpPr txBox="1"/>
            <p:nvPr/>
          </p:nvSpPr>
          <p:spPr>
            <a:xfrm>
              <a:off x="0" y="-38100"/>
              <a:ext cx="1355177" cy="900960"/>
            </a:xfrm>
            <a:prstGeom prst="rect">
              <a:avLst/>
            </a:prstGeom>
          </p:spPr>
          <p:txBody>
            <a:bodyPr lIns="50800" tIns="50800" rIns="50800" bIns="50800" rtlCol="0" anchor="ctr"/>
            <a:lstStyle/>
            <a:p>
              <a:pPr algn="ctr">
                <a:lnSpc>
                  <a:spcPts val="3483"/>
                </a:lnSpc>
              </a:pPr>
              <a:endParaRPr/>
            </a:p>
          </p:txBody>
        </p:sp>
      </p:grpSp>
      <p:sp>
        <p:nvSpPr>
          <p:cNvPr id="11" name="AutoShape 11"/>
          <p:cNvSpPr/>
          <p:nvPr/>
        </p:nvSpPr>
        <p:spPr>
          <a:xfrm>
            <a:off x="7450790" y="4912683"/>
            <a:ext cx="3010087"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2" name="Group 12"/>
          <p:cNvGrpSpPr/>
          <p:nvPr/>
        </p:nvGrpSpPr>
        <p:grpSpPr>
          <a:xfrm>
            <a:off x="4711789" y="5991494"/>
            <a:ext cx="3993486" cy="2252658"/>
            <a:chOff x="0" y="0"/>
            <a:chExt cx="1515859" cy="855070"/>
          </a:xfrm>
        </p:grpSpPr>
        <p:sp>
          <p:nvSpPr>
            <p:cNvPr id="13" name="Freeform 13"/>
            <p:cNvSpPr/>
            <p:nvPr/>
          </p:nvSpPr>
          <p:spPr>
            <a:xfrm>
              <a:off x="0" y="0"/>
              <a:ext cx="1515859" cy="855070"/>
            </a:xfrm>
            <a:custGeom>
              <a:avLst/>
              <a:gdLst/>
              <a:ahLst/>
              <a:cxnLst/>
              <a:rect l="l" t="t" r="r" b="b"/>
              <a:pathLst>
                <a:path w="1515859" h="855070">
                  <a:moveTo>
                    <a:pt x="0" y="0"/>
                  </a:moveTo>
                  <a:lnTo>
                    <a:pt x="1515859" y="0"/>
                  </a:lnTo>
                  <a:lnTo>
                    <a:pt x="1515859"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4" name="TextBox 14"/>
            <p:cNvSpPr txBox="1"/>
            <p:nvPr/>
          </p:nvSpPr>
          <p:spPr>
            <a:xfrm>
              <a:off x="0" y="-38100"/>
              <a:ext cx="1515859" cy="893170"/>
            </a:xfrm>
            <a:prstGeom prst="rect">
              <a:avLst/>
            </a:prstGeom>
          </p:spPr>
          <p:txBody>
            <a:bodyPr lIns="50800" tIns="50800" rIns="50800" bIns="50800" rtlCol="0" anchor="ctr"/>
            <a:lstStyle/>
            <a:p>
              <a:pPr algn="ctr">
                <a:lnSpc>
                  <a:spcPts val="3483"/>
                </a:lnSpc>
              </a:pPr>
              <a:endParaRPr/>
            </a:p>
          </p:txBody>
        </p:sp>
      </p:grpSp>
      <p:sp>
        <p:nvSpPr>
          <p:cNvPr id="15" name="AutoShape 15"/>
          <p:cNvSpPr/>
          <p:nvPr/>
        </p:nvSpPr>
        <p:spPr>
          <a:xfrm flipV="1">
            <a:off x="5051144" y="7664629"/>
            <a:ext cx="3010087"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6" name="Group 16"/>
          <p:cNvGrpSpPr/>
          <p:nvPr/>
        </p:nvGrpSpPr>
        <p:grpSpPr>
          <a:xfrm>
            <a:off x="10003258" y="5991494"/>
            <a:ext cx="3732271" cy="2252658"/>
            <a:chOff x="0" y="0"/>
            <a:chExt cx="1416706" cy="855070"/>
          </a:xfrm>
        </p:grpSpPr>
        <p:sp>
          <p:nvSpPr>
            <p:cNvPr id="17" name="Freeform 17"/>
            <p:cNvSpPr/>
            <p:nvPr/>
          </p:nvSpPr>
          <p:spPr>
            <a:xfrm>
              <a:off x="0" y="0"/>
              <a:ext cx="1416706" cy="855070"/>
            </a:xfrm>
            <a:custGeom>
              <a:avLst/>
              <a:gdLst/>
              <a:ahLst/>
              <a:cxnLst/>
              <a:rect l="l" t="t" r="r" b="b"/>
              <a:pathLst>
                <a:path w="1416706" h="855070">
                  <a:moveTo>
                    <a:pt x="0" y="0"/>
                  </a:moveTo>
                  <a:lnTo>
                    <a:pt x="1416706" y="0"/>
                  </a:lnTo>
                  <a:lnTo>
                    <a:pt x="1416706"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8" name="TextBox 18"/>
            <p:cNvSpPr txBox="1"/>
            <p:nvPr/>
          </p:nvSpPr>
          <p:spPr>
            <a:xfrm>
              <a:off x="0" y="-38100"/>
              <a:ext cx="1416706" cy="893170"/>
            </a:xfrm>
            <a:prstGeom prst="rect">
              <a:avLst/>
            </a:prstGeom>
          </p:spPr>
          <p:txBody>
            <a:bodyPr lIns="50800" tIns="50800" rIns="50800" bIns="50800" rtlCol="0" anchor="ctr"/>
            <a:lstStyle/>
            <a:p>
              <a:pPr algn="ctr">
                <a:lnSpc>
                  <a:spcPts val="3483"/>
                </a:lnSpc>
              </a:pPr>
              <a:endParaRPr/>
            </a:p>
          </p:txBody>
        </p:sp>
      </p:grpSp>
      <p:sp>
        <p:nvSpPr>
          <p:cNvPr id="19" name="AutoShape 19"/>
          <p:cNvSpPr/>
          <p:nvPr/>
        </p:nvSpPr>
        <p:spPr>
          <a:xfrm flipV="1">
            <a:off x="10364350" y="7664629"/>
            <a:ext cx="3010087"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0" name="Group 20"/>
          <p:cNvGrpSpPr/>
          <p:nvPr/>
        </p:nvGrpSpPr>
        <p:grpSpPr>
          <a:xfrm>
            <a:off x="11158076" y="3356363"/>
            <a:ext cx="3570176" cy="2273181"/>
            <a:chOff x="0" y="0"/>
            <a:chExt cx="1355177" cy="862860"/>
          </a:xfrm>
        </p:grpSpPr>
        <p:sp>
          <p:nvSpPr>
            <p:cNvPr id="21" name="Freeform 21"/>
            <p:cNvSpPr/>
            <p:nvPr/>
          </p:nvSpPr>
          <p:spPr>
            <a:xfrm>
              <a:off x="0" y="0"/>
              <a:ext cx="1355177" cy="862860"/>
            </a:xfrm>
            <a:custGeom>
              <a:avLst/>
              <a:gdLst/>
              <a:ahLst/>
              <a:cxnLst/>
              <a:rect l="l" t="t" r="r" b="b"/>
              <a:pathLst>
                <a:path w="1355177" h="862860">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2" name="TextBox 22"/>
            <p:cNvSpPr txBox="1"/>
            <p:nvPr/>
          </p:nvSpPr>
          <p:spPr>
            <a:xfrm>
              <a:off x="0" y="-38100"/>
              <a:ext cx="1355177" cy="900960"/>
            </a:xfrm>
            <a:prstGeom prst="rect">
              <a:avLst/>
            </a:prstGeom>
          </p:spPr>
          <p:txBody>
            <a:bodyPr lIns="50800" tIns="50800" rIns="50800" bIns="50800" rtlCol="0" anchor="ctr"/>
            <a:lstStyle/>
            <a:p>
              <a:pPr algn="ctr">
                <a:lnSpc>
                  <a:spcPts val="3483"/>
                </a:lnSpc>
              </a:pPr>
              <a:endParaRPr/>
            </a:p>
          </p:txBody>
        </p:sp>
      </p:grpSp>
      <p:sp>
        <p:nvSpPr>
          <p:cNvPr id="23" name="AutoShape 23"/>
          <p:cNvSpPr/>
          <p:nvPr/>
        </p:nvSpPr>
        <p:spPr>
          <a:xfrm flipV="1">
            <a:off x="11359326" y="4912683"/>
            <a:ext cx="3010087" cy="0"/>
          </a:xfrm>
          <a:prstGeom prst="line">
            <a:avLst/>
          </a:prstGeom>
          <a:ln w="38100" cap="flat">
            <a:solidFill>
              <a:srgbClr val="FFFFFF"/>
            </a:solidFill>
            <a:prstDash val="solid"/>
            <a:headEnd type="none" w="sm" len="sm"/>
            <a:tailEnd type="none" w="sm" len="sm"/>
          </a:ln>
        </p:spPr>
        <p:txBody>
          <a:bodyPr/>
          <a:lstStyle/>
          <a:p>
            <a:endParaRPr lang="en-US"/>
          </a:p>
        </p:txBody>
      </p:sp>
      <p:sp>
        <p:nvSpPr>
          <p:cNvPr id="24" name="TextBox 24"/>
          <p:cNvSpPr txBox="1"/>
          <p:nvPr/>
        </p:nvSpPr>
        <p:spPr>
          <a:xfrm>
            <a:off x="3975121" y="3545747"/>
            <a:ext cx="2309636" cy="1178773"/>
          </a:xfrm>
          <a:prstGeom prst="rect">
            <a:avLst/>
          </a:prstGeom>
        </p:spPr>
        <p:txBody>
          <a:bodyPr lIns="0" tIns="0" rIns="0" bIns="0" rtlCol="0" anchor="t">
            <a:spAutoFit/>
          </a:bodyPr>
          <a:lstStyle/>
          <a:p>
            <a:pPr algn="ctr">
              <a:lnSpc>
                <a:spcPts val="4740"/>
              </a:lnSpc>
            </a:pPr>
            <a:r>
              <a:rPr lang="en-US" sz="3435" b="1" dirty="0">
                <a:solidFill>
                  <a:srgbClr val="FFFFFF"/>
                </a:solidFill>
                <a:latin typeface="DM Sans Bold"/>
                <a:ea typeface="DM Sans Bold"/>
                <a:cs typeface="DM Sans Bold"/>
                <a:sym typeface="DM Sans Bold"/>
              </a:rPr>
              <a:t>Mohamed Gamal</a:t>
            </a:r>
          </a:p>
        </p:txBody>
      </p:sp>
      <p:sp>
        <p:nvSpPr>
          <p:cNvPr id="25" name="TextBox 25"/>
          <p:cNvSpPr txBox="1"/>
          <p:nvPr/>
        </p:nvSpPr>
        <p:spPr>
          <a:xfrm>
            <a:off x="7879811" y="3545747"/>
            <a:ext cx="2309636" cy="1178773"/>
          </a:xfrm>
          <a:prstGeom prst="rect">
            <a:avLst/>
          </a:prstGeom>
        </p:spPr>
        <p:txBody>
          <a:bodyPr lIns="0" tIns="0" rIns="0" bIns="0" rtlCol="0" anchor="t">
            <a:spAutoFit/>
          </a:bodyPr>
          <a:lstStyle/>
          <a:p>
            <a:pPr algn="ctr">
              <a:lnSpc>
                <a:spcPts val="4740"/>
              </a:lnSpc>
            </a:pPr>
            <a:r>
              <a:rPr lang="en-US" sz="3435" b="1">
                <a:solidFill>
                  <a:srgbClr val="FFFFFF"/>
                </a:solidFill>
                <a:latin typeface="DM Sans Bold"/>
                <a:ea typeface="DM Sans Bold"/>
                <a:cs typeface="DM Sans Bold"/>
                <a:sym typeface="DM Sans Bold"/>
              </a:rPr>
              <a:t>Mohamed Badawy</a:t>
            </a:r>
          </a:p>
        </p:txBody>
      </p:sp>
      <p:sp>
        <p:nvSpPr>
          <p:cNvPr id="26" name="TextBox 26"/>
          <p:cNvSpPr txBox="1"/>
          <p:nvPr/>
        </p:nvSpPr>
        <p:spPr>
          <a:xfrm>
            <a:off x="5570174" y="6315574"/>
            <a:ext cx="2309636" cy="999703"/>
          </a:xfrm>
          <a:prstGeom prst="rect">
            <a:avLst/>
          </a:prstGeom>
        </p:spPr>
        <p:txBody>
          <a:bodyPr lIns="0" tIns="0" rIns="0" bIns="0" rtlCol="0" anchor="t">
            <a:spAutoFit/>
          </a:bodyPr>
          <a:lstStyle/>
          <a:p>
            <a:pPr algn="ctr">
              <a:lnSpc>
                <a:spcPts val="4050"/>
              </a:lnSpc>
            </a:pPr>
            <a:r>
              <a:rPr lang="en-US" sz="2935" b="1">
                <a:solidFill>
                  <a:srgbClr val="FFFFFF"/>
                </a:solidFill>
                <a:latin typeface="DM Sans Bold"/>
                <a:ea typeface="DM Sans Bold"/>
                <a:cs typeface="DM Sans Bold"/>
                <a:sym typeface="DM Sans Bold"/>
              </a:rPr>
              <a:t>Ahmed Abdelfattah </a:t>
            </a:r>
          </a:p>
        </p:txBody>
      </p:sp>
      <p:sp>
        <p:nvSpPr>
          <p:cNvPr id="27" name="TextBox 27"/>
          <p:cNvSpPr txBox="1"/>
          <p:nvPr/>
        </p:nvSpPr>
        <p:spPr>
          <a:xfrm>
            <a:off x="10714575" y="6279760"/>
            <a:ext cx="2309636" cy="1231351"/>
          </a:xfrm>
          <a:prstGeom prst="rect">
            <a:avLst/>
          </a:prstGeom>
        </p:spPr>
        <p:txBody>
          <a:bodyPr lIns="0" tIns="0" rIns="0" bIns="0" rtlCol="0" anchor="t">
            <a:spAutoFit/>
          </a:bodyPr>
          <a:lstStyle/>
          <a:p>
            <a:pPr algn="ctr">
              <a:lnSpc>
                <a:spcPts val="5016"/>
              </a:lnSpc>
            </a:pPr>
            <a:r>
              <a:rPr lang="en-US" sz="3635" b="1">
                <a:solidFill>
                  <a:srgbClr val="FFFFFF"/>
                </a:solidFill>
                <a:latin typeface="DM Sans Bold"/>
                <a:ea typeface="DM Sans Bold"/>
                <a:cs typeface="DM Sans Bold"/>
                <a:sym typeface="DM Sans Bold"/>
              </a:rPr>
              <a:t>Hoda Ibrahim</a:t>
            </a:r>
          </a:p>
        </p:txBody>
      </p:sp>
      <p:sp>
        <p:nvSpPr>
          <p:cNvPr id="28" name="TextBox 28"/>
          <p:cNvSpPr txBox="1"/>
          <p:nvPr/>
        </p:nvSpPr>
        <p:spPr>
          <a:xfrm>
            <a:off x="5051144" y="7817029"/>
            <a:ext cx="3167677" cy="318796"/>
          </a:xfrm>
          <a:prstGeom prst="rect">
            <a:avLst/>
          </a:prstGeom>
        </p:spPr>
        <p:txBody>
          <a:bodyPr lIns="0" tIns="0" rIns="0" bIns="0" rtlCol="0" anchor="t">
            <a:spAutoFit/>
          </a:bodyPr>
          <a:lstStyle/>
          <a:p>
            <a:pPr algn="ctr">
              <a:lnSpc>
                <a:spcPts val="2605"/>
              </a:lnSpc>
            </a:pPr>
            <a:r>
              <a:rPr lang="en-US" sz="1887" u="sng" dirty="0">
                <a:solidFill>
                  <a:srgbClr val="FFFFFF"/>
                </a:solidFill>
                <a:latin typeface="DM Sans"/>
                <a:ea typeface="DM Sans"/>
                <a:cs typeface="DM Sans"/>
                <a:sym typeface="DM Sans"/>
                <a:hlinkClick r:id="rId4" tooltip="https://www.linkedin.com/in/ahmed-abdelfattah-23ba95264/?utm_source=share&amp;utm_campaign=share_via&amp;utm_content=profile&amp;utm_medium=ios_app"/>
              </a:rPr>
              <a:t>LinkedIn</a:t>
            </a:r>
          </a:p>
        </p:txBody>
      </p:sp>
      <p:sp>
        <p:nvSpPr>
          <p:cNvPr id="29" name="TextBox 29"/>
          <p:cNvSpPr txBox="1"/>
          <p:nvPr/>
        </p:nvSpPr>
        <p:spPr>
          <a:xfrm>
            <a:off x="11788346" y="3564797"/>
            <a:ext cx="2309636" cy="999703"/>
          </a:xfrm>
          <a:prstGeom prst="rect">
            <a:avLst/>
          </a:prstGeom>
        </p:spPr>
        <p:txBody>
          <a:bodyPr lIns="0" tIns="0" rIns="0" bIns="0" rtlCol="0" anchor="t">
            <a:spAutoFit/>
          </a:bodyPr>
          <a:lstStyle/>
          <a:p>
            <a:pPr algn="ctr">
              <a:lnSpc>
                <a:spcPts val="4050"/>
              </a:lnSpc>
            </a:pPr>
            <a:r>
              <a:rPr lang="en-US" sz="2935" b="1">
                <a:solidFill>
                  <a:srgbClr val="FFFFFF"/>
                </a:solidFill>
                <a:latin typeface="DM Sans Bold"/>
                <a:ea typeface="DM Sans Bold"/>
                <a:cs typeface="DM Sans Bold"/>
                <a:sym typeface="DM Sans Bold"/>
              </a:rPr>
              <a:t>Omnia Hosny</a:t>
            </a:r>
          </a:p>
        </p:txBody>
      </p:sp>
      <p:sp>
        <p:nvSpPr>
          <p:cNvPr id="30" name="TextBox 30"/>
          <p:cNvSpPr txBox="1"/>
          <p:nvPr/>
        </p:nvSpPr>
        <p:spPr>
          <a:xfrm>
            <a:off x="3467306" y="5068075"/>
            <a:ext cx="3167677" cy="318796"/>
          </a:xfrm>
          <a:prstGeom prst="rect">
            <a:avLst/>
          </a:prstGeom>
        </p:spPr>
        <p:txBody>
          <a:bodyPr lIns="0" tIns="0" rIns="0" bIns="0" rtlCol="0" anchor="t">
            <a:spAutoFit/>
          </a:bodyPr>
          <a:lstStyle/>
          <a:p>
            <a:pPr algn="ctr">
              <a:lnSpc>
                <a:spcPts val="2605"/>
              </a:lnSpc>
            </a:pPr>
            <a:r>
              <a:rPr lang="en-US" sz="1887" u="sng" dirty="0">
                <a:solidFill>
                  <a:srgbClr val="FFFFFF"/>
                </a:solidFill>
                <a:latin typeface="DM Sans"/>
                <a:ea typeface="DM Sans"/>
                <a:cs typeface="DM Sans"/>
                <a:sym typeface="DM Sans"/>
                <a:hlinkClick r:id="rId5" tooltip="https://www.linkedin.com/in/mohamed-gamal-7a8543291/"/>
              </a:rPr>
              <a:t>LinkedIn</a:t>
            </a:r>
          </a:p>
        </p:txBody>
      </p:sp>
      <p:sp>
        <p:nvSpPr>
          <p:cNvPr id="31" name="TextBox 31"/>
          <p:cNvSpPr txBox="1"/>
          <p:nvPr/>
        </p:nvSpPr>
        <p:spPr>
          <a:xfrm>
            <a:off x="7560161" y="5105400"/>
            <a:ext cx="3167677" cy="318796"/>
          </a:xfrm>
          <a:prstGeom prst="rect">
            <a:avLst/>
          </a:prstGeom>
        </p:spPr>
        <p:txBody>
          <a:bodyPr lIns="0" tIns="0" rIns="0" bIns="0" rtlCol="0" anchor="t">
            <a:spAutoFit/>
          </a:bodyPr>
          <a:lstStyle/>
          <a:p>
            <a:pPr algn="ctr">
              <a:lnSpc>
                <a:spcPts val="2605"/>
              </a:lnSpc>
            </a:pPr>
            <a:r>
              <a:rPr lang="en-US" sz="1887" u="sng" dirty="0">
                <a:solidFill>
                  <a:srgbClr val="FFFFFF"/>
                </a:solidFill>
                <a:latin typeface="DM Sans"/>
                <a:ea typeface="DM Sans"/>
                <a:cs typeface="DM Sans"/>
                <a:sym typeface="DM Sans"/>
                <a:hlinkClick r:id="rId6" tooltip="https://www.linkedin.com/in/mohamed-badawy-185005198/"/>
              </a:rPr>
              <a:t>LinkedIn</a:t>
            </a:r>
          </a:p>
        </p:txBody>
      </p:sp>
      <p:sp>
        <p:nvSpPr>
          <p:cNvPr id="32" name="TextBox 32"/>
          <p:cNvSpPr txBox="1"/>
          <p:nvPr/>
        </p:nvSpPr>
        <p:spPr>
          <a:xfrm>
            <a:off x="10189447" y="7766809"/>
            <a:ext cx="3167677" cy="318796"/>
          </a:xfrm>
          <a:prstGeom prst="rect">
            <a:avLst/>
          </a:prstGeom>
        </p:spPr>
        <p:txBody>
          <a:bodyPr lIns="0" tIns="0" rIns="0" bIns="0" rtlCol="0" anchor="t">
            <a:spAutoFit/>
          </a:bodyPr>
          <a:lstStyle/>
          <a:p>
            <a:pPr algn="ctr">
              <a:lnSpc>
                <a:spcPts val="2605"/>
              </a:lnSpc>
            </a:pPr>
            <a:r>
              <a:rPr lang="en-US" sz="1887" u="sng" dirty="0">
                <a:solidFill>
                  <a:srgbClr val="FFFFFF"/>
                </a:solidFill>
                <a:latin typeface="DM Sans"/>
                <a:ea typeface="DM Sans"/>
                <a:cs typeface="DM Sans"/>
                <a:sym typeface="DM Sans"/>
                <a:hlinkClick r:id="rId7" tooltip="https://www.linkedin.com/in"/>
              </a:rPr>
              <a:t>LinkedIn</a:t>
            </a:r>
          </a:p>
        </p:txBody>
      </p:sp>
      <p:sp>
        <p:nvSpPr>
          <p:cNvPr id="33" name="TextBox 33"/>
          <p:cNvSpPr txBox="1"/>
          <p:nvPr/>
        </p:nvSpPr>
        <p:spPr>
          <a:xfrm>
            <a:off x="11340101" y="5068075"/>
            <a:ext cx="3167677" cy="318796"/>
          </a:xfrm>
          <a:prstGeom prst="rect">
            <a:avLst/>
          </a:prstGeom>
        </p:spPr>
        <p:txBody>
          <a:bodyPr lIns="0" tIns="0" rIns="0" bIns="0" rtlCol="0" anchor="t">
            <a:spAutoFit/>
          </a:bodyPr>
          <a:lstStyle/>
          <a:p>
            <a:pPr algn="ctr">
              <a:lnSpc>
                <a:spcPts val="2605"/>
              </a:lnSpc>
            </a:pPr>
            <a:r>
              <a:rPr lang="en-US" sz="1887" u="sng" dirty="0">
                <a:solidFill>
                  <a:srgbClr val="FFFFFF"/>
                </a:solidFill>
                <a:latin typeface="DM Sans"/>
                <a:ea typeface="DM Sans"/>
                <a:cs typeface="DM Sans"/>
                <a:sym typeface="DM Sans"/>
                <a:hlinkClick r:id="rId8" tooltip="https://www.linkedin.com/in/omnia-hosny-06b382184/"/>
              </a:rPr>
              <a:t>LinkedIn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7"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47" presetClass="entr" presetSubtype="0"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1000"/>
                                        <p:tgtEl>
                                          <p:spTgt spid="33"/>
                                        </p:tgtEl>
                                      </p:cBhvr>
                                    </p:animEffect>
                                    <p:anim calcmode="lin" valueType="num">
                                      <p:cBhvr>
                                        <p:cTn id="59" dur="1000" fill="hold"/>
                                        <p:tgtEl>
                                          <p:spTgt spid="33"/>
                                        </p:tgtEl>
                                        <p:attrNameLst>
                                          <p:attrName>ppt_x</p:attrName>
                                        </p:attrNameLst>
                                      </p:cBhvr>
                                      <p:tavLst>
                                        <p:tav tm="0">
                                          <p:val>
                                            <p:strVal val="#ppt_x"/>
                                          </p:val>
                                        </p:tav>
                                        <p:tav tm="100000">
                                          <p:val>
                                            <p:strVal val="#ppt_x"/>
                                          </p:val>
                                        </p:tav>
                                      </p:tavLst>
                                    </p:anim>
                                    <p:anim calcmode="lin" valueType="num">
                                      <p:cBhvr>
                                        <p:cTn id="60" dur="1000" fill="hold"/>
                                        <p:tgtEl>
                                          <p:spTgt spid="33"/>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1000"/>
                                        <p:tgtEl>
                                          <p:spTgt spid="26"/>
                                        </p:tgtEl>
                                      </p:cBhvr>
                                    </p:animEffect>
                                    <p:anim calcmode="lin" valueType="num">
                                      <p:cBhvr>
                                        <p:cTn id="90" dur="1000" fill="hold"/>
                                        <p:tgtEl>
                                          <p:spTgt spid="26"/>
                                        </p:tgtEl>
                                        <p:attrNameLst>
                                          <p:attrName>ppt_x</p:attrName>
                                        </p:attrNameLst>
                                      </p:cBhvr>
                                      <p:tavLst>
                                        <p:tav tm="0">
                                          <p:val>
                                            <p:strVal val="#ppt_x"/>
                                          </p:val>
                                        </p:tav>
                                        <p:tav tm="100000">
                                          <p:val>
                                            <p:strVal val="#ppt_x"/>
                                          </p:val>
                                        </p:tav>
                                      </p:tavLst>
                                    </p:anim>
                                    <p:anim calcmode="lin" valueType="num">
                                      <p:cBhvr>
                                        <p:cTn id="91" dur="1000" fill="hold"/>
                                        <p:tgtEl>
                                          <p:spTgt spid="26"/>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1000"/>
                                        <p:tgtEl>
                                          <p:spTgt spid="12"/>
                                        </p:tgtEl>
                                      </p:cBhvr>
                                    </p:animEffect>
                                    <p:anim calcmode="lin" valueType="num">
                                      <p:cBhvr>
                                        <p:cTn id="95" dur="1000" fill="hold"/>
                                        <p:tgtEl>
                                          <p:spTgt spid="12"/>
                                        </p:tgtEl>
                                        <p:attrNameLst>
                                          <p:attrName>ppt_x</p:attrName>
                                        </p:attrNameLst>
                                      </p:cBhvr>
                                      <p:tavLst>
                                        <p:tav tm="0">
                                          <p:val>
                                            <p:strVal val="#ppt_x"/>
                                          </p:val>
                                        </p:tav>
                                        <p:tav tm="100000">
                                          <p:val>
                                            <p:strVal val="#ppt_x"/>
                                          </p:val>
                                        </p:tav>
                                      </p:tavLst>
                                    </p:anim>
                                    <p:anim calcmode="lin" valueType="num">
                                      <p:cBhvr>
                                        <p:cTn id="96" dur="1000" fill="hold"/>
                                        <p:tgtEl>
                                          <p:spTgt spid="12"/>
                                        </p:tgtEl>
                                        <p:attrNameLst>
                                          <p:attrName>ppt_y</p:attrName>
                                        </p:attrNameLst>
                                      </p:cBhvr>
                                      <p:tavLst>
                                        <p:tav tm="0">
                                          <p:val>
                                            <p:strVal val="#ppt_y+.1"/>
                                          </p:val>
                                        </p:tav>
                                        <p:tav tm="100000">
                                          <p:val>
                                            <p:strVal val="#ppt_y"/>
                                          </p:val>
                                        </p:tav>
                                      </p:tavLst>
                                    </p:anim>
                                  </p:childTnLst>
                                </p:cTn>
                              </p:par>
                            </p:childTnLst>
                          </p:cTn>
                        </p:par>
                        <p:par>
                          <p:cTn id="97" fill="hold">
                            <p:stCondLst>
                              <p:cond delay="4000"/>
                            </p:stCondLst>
                            <p:childTnLst>
                              <p:par>
                                <p:cTn id="98" presetID="42" presetClass="entr" presetSubtype="0"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1000"/>
                                        <p:tgtEl>
                                          <p:spTgt spid="16"/>
                                        </p:tgtEl>
                                      </p:cBhvr>
                                    </p:animEffect>
                                    <p:anim calcmode="lin" valueType="num">
                                      <p:cBhvr>
                                        <p:cTn id="106" dur="1000" fill="hold"/>
                                        <p:tgtEl>
                                          <p:spTgt spid="16"/>
                                        </p:tgtEl>
                                        <p:attrNameLst>
                                          <p:attrName>ppt_x</p:attrName>
                                        </p:attrNameLst>
                                      </p:cBhvr>
                                      <p:tavLst>
                                        <p:tav tm="0">
                                          <p:val>
                                            <p:strVal val="#ppt_x"/>
                                          </p:val>
                                        </p:tav>
                                        <p:tav tm="100000">
                                          <p:val>
                                            <p:strVal val="#ppt_x"/>
                                          </p:val>
                                        </p:tav>
                                      </p:tavLst>
                                    </p:anim>
                                    <p:anim calcmode="lin" valueType="num">
                                      <p:cBhvr>
                                        <p:cTn id="107" dur="1000" fill="hold"/>
                                        <p:tgtEl>
                                          <p:spTgt spid="1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1000"/>
                                        <p:tgtEl>
                                          <p:spTgt spid="19"/>
                                        </p:tgtEl>
                                      </p:cBhvr>
                                    </p:animEffect>
                                    <p:anim calcmode="lin" valueType="num">
                                      <p:cBhvr>
                                        <p:cTn id="111" dur="1000" fill="hold"/>
                                        <p:tgtEl>
                                          <p:spTgt spid="19"/>
                                        </p:tgtEl>
                                        <p:attrNameLst>
                                          <p:attrName>ppt_x</p:attrName>
                                        </p:attrNameLst>
                                      </p:cBhvr>
                                      <p:tavLst>
                                        <p:tav tm="0">
                                          <p:val>
                                            <p:strVal val="#ppt_x"/>
                                          </p:val>
                                        </p:tav>
                                        <p:tav tm="100000">
                                          <p:val>
                                            <p:strVal val="#ppt_x"/>
                                          </p:val>
                                        </p:tav>
                                      </p:tavLst>
                                    </p:anim>
                                    <p:anim calcmode="lin" valueType="num">
                                      <p:cBhvr>
                                        <p:cTn id="112" dur="1000" fill="hold"/>
                                        <p:tgtEl>
                                          <p:spTgt spid="19"/>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1000"/>
                                        <p:tgtEl>
                                          <p:spTgt spid="27"/>
                                        </p:tgtEl>
                                      </p:cBhvr>
                                    </p:animEffect>
                                    <p:anim calcmode="lin" valueType="num">
                                      <p:cBhvr>
                                        <p:cTn id="116" dur="1000" fill="hold"/>
                                        <p:tgtEl>
                                          <p:spTgt spid="27"/>
                                        </p:tgtEl>
                                        <p:attrNameLst>
                                          <p:attrName>ppt_x</p:attrName>
                                        </p:attrNameLst>
                                      </p:cBhvr>
                                      <p:tavLst>
                                        <p:tav tm="0">
                                          <p:val>
                                            <p:strVal val="#ppt_x"/>
                                          </p:val>
                                        </p:tav>
                                        <p:tav tm="100000">
                                          <p:val>
                                            <p:strVal val="#ppt_x"/>
                                          </p:val>
                                        </p:tav>
                                      </p:tavLst>
                                    </p:anim>
                                    <p:anim calcmode="lin" valueType="num">
                                      <p:cBhvr>
                                        <p:cTn id="11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25" grpId="0"/>
      <p:bldP spid="26" grpId="0"/>
      <p:bldP spid="27" grpId="0"/>
      <p:bldP spid="28" grpId="0"/>
      <p:bldP spid="29" grpId="0"/>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541952" y="2559157"/>
            <a:ext cx="10350221" cy="5818675"/>
          </a:xfrm>
          <a:custGeom>
            <a:avLst/>
            <a:gdLst/>
            <a:ahLst/>
            <a:cxnLst/>
            <a:rect l="l" t="t" r="r" b="b"/>
            <a:pathLst>
              <a:path w="10350221" h="5818675">
                <a:moveTo>
                  <a:pt x="0" y="0"/>
                </a:moveTo>
                <a:lnTo>
                  <a:pt x="10350221" y="0"/>
                </a:lnTo>
                <a:lnTo>
                  <a:pt x="10350221" y="5818675"/>
                </a:lnTo>
                <a:lnTo>
                  <a:pt x="0" y="581867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02333" y="4927435"/>
            <a:ext cx="6506637" cy="1253812"/>
          </a:xfrm>
          <a:prstGeom prst="rect">
            <a:avLst/>
          </a:prstGeom>
        </p:spPr>
        <p:txBody>
          <a:bodyPr lIns="0" tIns="0" rIns="0" bIns="0" rtlCol="0" anchor="t">
            <a:spAutoFit/>
          </a:bodyPr>
          <a:lstStyle/>
          <a:p>
            <a:pPr marL="592914" lvl="1" indent="-296457" algn="l">
              <a:lnSpc>
                <a:spcPts val="3322"/>
              </a:lnSpc>
              <a:buFont typeface="Arial"/>
              <a:buChar char="•"/>
            </a:pPr>
            <a:r>
              <a:rPr lang="en-US" sz="2746" dirty="0">
                <a:solidFill>
                  <a:srgbClr val="FFFFFF"/>
                </a:solidFill>
                <a:latin typeface="DM Sans"/>
                <a:ea typeface="DM Sans"/>
                <a:cs typeface="DM Sans"/>
                <a:sym typeface="DM Sans"/>
              </a:rPr>
              <a:t>Is that for low salary for production department. We need collect more data invest why ?</a:t>
            </a:r>
          </a:p>
        </p:txBody>
      </p:sp>
      <p:sp>
        <p:nvSpPr>
          <p:cNvPr id="6" name="TextBox 6"/>
          <p:cNvSpPr txBox="1"/>
          <p:nvPr/>
        </p:nvSpPr>
        <p:spPr>
          <a:xfrm>
            <a:off x="441992" y="2053597"/>
            <a:ext cx="6377285" cy="770167"/>
          </a:xfrm>
          <a:prstGeom prst="rect">
            <a:avLst/>
          </a:prstGeom>
        </p:spPr>
        <p:txBody>
          <a:bodyPr lIns="0" tIns="0" rIns="0" bIns="0" rtlCol="0" anchor="t">
            <a:spAutoFit/>
          </a:bodyPr>
          <a:lstStyle/>
          <a:p>
            <a:pPr algn="ctr">
              <a:lnSpc>
                <a:spcPts val="6374"/>
              </a:lnSpc>
            </a:pPr>
            <a:r>
              <a:rPr lang="en-US" sz="4553" b="1" dirty="0">
                <a:solidFill>
                  <a:srgbClr val="FFFFFF"/>
                </a:solidFill>
                <a:latin typeface="Canva Sans Bold"/>
                <a:ea typeface="Canva Sans Bold"/>
                <a:cs typeface="Canva Sans Bold"/>
                <a:sym typeface="Canva Sans Bold"/>
              </a:rPr>
              <a:t>Department Vs. Status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0" y="3507936"/>
            <a:ext cx="13101490" cy="2441563"/>
          </a:xfrm>
          <a:prstGeom prst="rect">
            <a:avLst/>
          </a:prstGeom>
        </p:spPr>
        <p:txBody>
          <a:bodyPr lIns="0" tIns="0" rIns="0" bIns="0" rtlCol="0" anchor="t">
            <a:spAutoFit/>
          </a:bodyPr>
          <a:lstStyle/>
          <a:p>
            <a:pPr algn="ctr">
              <a:lnSpc>
                <a:spcPts val="9800"/>
              </a:lnSpc>
            </a:pPr>
            <a:r>
              <a:rPr lang="en-US" sz="7000" b="1" dirty="0">
                <a:solidFill>
                  <a:srgbClr val="FFFBFB"/>
                </a:solidFill>
                <a:latin typeface="Canva Sans Bold"/>
                <a:ea typeface="Canva Sans Bold"/>
                <a:cs typeface="Canva Sans Bold"/>
                <a:sym typeface="Canva Sans Bold"/>
              </a:rPr>
              <a:t>Predictive Model for Turnover &amp; Termination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848600" y="3175947"/>
            <a:ext cx="9950330" cy="4890081"/>
          </a:xfrm>
          <a:custGeom>
            <a:avLst/>
            <a:gdLst/>
            <a:ahLst/>
            <a:cxnLst/>
            <a:rect l="l" t="t" r="r" b="b"/>
            <a:pathLst>
              <a:path w="9950330" h="4890081">
                <a:moveTo>
                  <a:pt x="0" y="0"/>
                </a:moveTo>
                <a:lnTo>
                  <a:pt x="9950330" y="0"/>
                </a:lnTo>
                <a:lnTo>
                  <a:pt x="9950330" y="4890081"/>
                </a:lnTo>
                <a:lnTo>
                  <a:pt x="0" y="489008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08273" y="4000500"/>
            <a:ext cx="6506637" cy="3768412"/>
          </a:xfrm>
          <a:prstGeom prst="rect">
            <a:avLst/>
          </a:prstGeom>
        </p:spPr>
        <p:txBody>
          <a:bodyPr lIns="0" tIns="0" rIns="0" bIns="0" rtlCol="0" anchor="t">
            <a:spAutoFit/>
          </a:bodyPr>
          <a:lstStyle/>
          <a:p>
            <a:pPr marL="592914" lvl="1" indent="-296457" algn="l">
              <a:lnSpc>
                <a:spcPts val="3322"/>
              </a:lnSpc>
              <a:buFont typeface="Arial"/>
              <a:buChar char="•"/>
            </a:pPr>
            <a:r>
              <a:rPr lang="en-US" sz="2746" b="1" dirty="0">
                <a:solidFill>
                  <a:srgbClr val="FFFFFF"/>
                </a:solidFill>
                <a:latin typeface="DM Sans Bold"/>
                <a:ea typeface="DM Sans Bold"/>
                <a:cs typeface="DM Sans Bold"/>
                <a:sym typeface="DM Sans Bold"/>
              </a:rPr>
              <a:t>Goal</a:t>
            </a:r>
            <a:r>
              <a:rPr lang="en-US" sz="2746" dirty="0">
                <a:solidFill>
                  <a:srgbClr val="FFFFFF"/>
                </a:solidFill>
                <a:latin typeface="DM Sans"/>
                <a:ea typeface="DM Sans"/>
                <a:cs typeface="DM Sans"/>
                <a:sym typeface="DM Sans"/>
              </a:rPr>
              <a:t>: Predict whether an employee will be terminated or not based on their features.</a:t>
            </a:r>
          </a:p>
          <a:p>
            <a:pPr marL="592914" lvl="1" indent="-296457" algn="l">
              <a:lnSpc>
                <a:spcPts val="3322"/>
              </a:lnSpc>
              <a:buFont typeface="Arial"/>
              <a:buChar char="•"/>
            </a:pPr>
            <a:r>
              <a:rPr lang="en-US" sz="2746" b="1" dirty="0">
                <a:solidFill>
                  <a:srgbClr val="FFFFFF"/>
                </a:solidFill>
                <a:latin typeface="DM Sans Bold"/>
                <a:ea typeface="DM Sans Bold"/>
                <a:cs typeface="DM Sans Bold"/>
                <a:sym typeface="DM Sans Bold"/>
              </a:rPr>
              <a:t>Model choice</a:t>
            </a:r>
            <a:r>
              <a:rPr lang="en-US" sz="2746" dirty="0">
                <a:solidFill>
                  <a:srgbClr val="FFFFFF"/>
                </a:solidFill>
                <a:latin typeface="DM Sans"/>
                <a:ea typeface="DM Sans"/>
                <a:cs typeface="DM Sans"/>
                <a:sym typeface="DM Sans"/>
              </a:rPr>
              <a:t>: Logistic Regression</a:t>
            </a:r>
          </a:p>
          <a:p>
            <a:pPr marL="592914" lvl="1" indent="-296457" algn="l">
              <a:lnSpc>
                <a:spcPts val="3322"/>
              </a:lnSpc>
              <a:buFont typeface="Arial"/>
              <a:buChar char="•"/>
            </a:pPr>
            <a:r>
              <a:rPr lang="en-US" sz="2746" b="1" dirty="0">
                <a:solidFill>
                  <a:srgbClr val="FFFFFF"/>
                </a:solidFill>
                <a:latin typeface="DM Sans Bold"/>
                <a:ea typeface="DM Sans Bold"/>
                <a:cs typeface="DM Sans Bold"/>
                <a:sym typeface="DM Sans Bold"/>
              </a:rPr>
              <a:t>performance metrics</a:t>
            </a:r>
            <a:r>
              <a:rPr lang="en-US" sz="2746" dirty="0">
                <a:solidFill>
                  <a:srgbClr val="FFFFFF"/>
                </a:solidFill>
                <a:latin typeface="DM Sans"/>
                <a:ea typeface="DM Sans"/>
                <a:cs typeface="DM Sans"/>
                <a:sym typeface="DM Sans"/>
              </a:rPr>
              <a:t>: Accuracy .</a:t>
            </a:r>
          </a:p>
          <a:p>
            <a:pPr marL="592914" lvl="1" indent="-296457" algn="l">
              <a:lnSpc>
                <a:spcPts val="3322"/>
              </a:lnSpc>
              <a:buFont typeface="Arial"/>
              <a:buChar char="•"/>
            </a:pPr>
            <a:r>
              <a:rPr lang="en-US" sz="2746" dirty="0">
                <a:solidFill>
                  <a:srgbClr val="FFFFFF"/>
                </a:solidFill>
                <a:latin typeface="DM Sans"/>
                <a:ea typeface="DM Sans"/>
                <a:cs typeface="DM Sans"/>
                <a:sym typeface="DM Sans"/>
              </a:rPr>
              <a:t>With 99% accuracy, we can now predict which employees are at risk of termination, allowing HR to proactively intervene</a:t>
            </a:r>
          </a:p>
        </p:txBody>
      </p:sp>
      <p:sp>
        <p:nvSpPr>
          <p:cNvPr id="6" name="TextBox 6"/>
          <p:cNvSpPr txBox="1"/>
          <p:nvPr/>
        </p:nvSpPr>
        <p:spPr>
          <a:xfrm>
            <a:off x="1181322" y="2234911"/>
            <a:ext cx="5760541" cy="770167"/>
          </a:xfrm>
          <a:prstGeom prst="rect">
            <a:avLst/>
          </a:prstGeom>
        </p:spPr>
        <p:txBody>
          <a:bodyPr lIns="0" tIns="0" rIns="0" bIns="0" rtlCol="0" anchor="t">
            <a:spAutoFit/>
          </a:bodyPr>
          <a:lstStyle/>
          <a:p>
            <a:pPr algn="ctr">
              <a:lnSpc>
                <a:spcPts val="6374"/>
              </a:lnSpc>
            </a:pPr>
            <a:r>
              <a:rPr lang="en-US" sz="4553" b="1" dirty="0">
                <a:solidFill>
                  <a:srgbClr val="FFFFFF"/>
                </a:solidFill>
                <a:latin typeface="Canva Sans Bold"/>
                <a:ea typeface="Canva Sans Bold"/>
                <a:cs typeface="Canva Sans Bold"/>
                <a:sym typeface="Canva Sans Bold"/>
              </a:rPr>
              <a:t>Feature Importance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0" y="3507936"/>
            <a:ext cx="13101490" cy="2441563"/>
          </a:xfrm>
          <a:prstGeom prst="rect">
            <a:avLst/>
          </a:prstGeom>
        </p:spPr>
        <p:txBody>
          <a:bodyPr lIns="0" tIns="0" rIns="0" bIns="0" rtlCol="0" anchor="t">
            <a:spAutoFit/>
          </a:bodyPr>
          <a:lstStyle/>
          <a:p>
            <a:pPr algn="ctr">
              <a:lnSpc>
                <a:spcPts val="9800"/>
              </a:lnSpc>
            </a:pPr>
            <a:r>
              <a:rPr lang="en-US" sz="7000" b="1" dirty="0">
                <a:solidFill>
                  <a:srgbClr val="FFFBFB"/>
                </a:solidFill>
                <a:latin typeface="Canva Sans Bold"/>
                <a:ea typeface="Canva Sans Bold"/>
                <a:cs typeface="Canva Sans Bold"/>
                <a:sym typeface="Canva Sans Bold"/>
              </a:rPr>
              <a:t>Key Insights &amp; Recommendations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3" name="TextBox 3"/>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4" name="Freeform 4"/>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17549" y="1897784"/>
            <a:ext cx="16230600" cy="6842792"/>
          </a:xfrm>
          <a:prstGeom prst="rect">
            <a:avLst/>
          </a:prstGeom>
        </p:spPr>
        <p:txBody>
          <a:bodyPr lIns="0" tIns="0" rIns="0" bIns="0" rtlCol="0" anchor="t">
            <a:spAutoFit/>
          </a:bodyPr>
          <a:lstStyle/>
          <a:p>
            <a:pPr marL="696007" lvl="1" indent="-348004" algn="l">
              <a:lnSpc>
                <a:spcPts val="4513"/>
              </a:lnSpc>
              <a:spcBef>
                <a:spcPct val="0"/>
              </a:spcBef>
              <a:buFont typeface="Arial"/>
              <a:buChar char="•"/>
            </a:pPr>
            <a:r>
              <a:rPr lang="en-US" sz="3223" b="1" dirty="0">
                <a:solidFill>
                  <a:srgbClr val="0071C9"/>
                </a:solidFill>
                <a:latin typeface="Canva Sans Bold"/>
                <a:ea typeface="Canva Sans Bold"/>
                <a:cs typeface="Canva Sans Bold"/>
                <a:sym typeface="Canva Sans Bold"/>
              </a:rPr>
              <a:t>Key Drivers</a:t>
            </a:r>
            <a:r>
              <a:rPr lang="en-US" sz="3223" dirty="0">
                <a:solidFill>
                  <a:srgbClr val="FFFFFF"/>
                </a:solidFill>
                <a:latin typeface="Canva Sans"/>
                <a:ea typeface="Canva Sans"/>
                <a:cs typeface="Canva Sans"/>
                <a:sym typeface="Canva Sans"/>
              </a:rPr>
              <a:t>: Salary, Absences, Late Days, Number of Projects, </a:t>
            </a:r>
            <a:r>
              <a:rPr lang="en-US" sz="3223" dirty="0" err="1">
                <a:solidFill>
                  <a:srgbClr val="FFFFFF"/>
                </a:solidFill>
                <a:latin typeface="Canva Sans"/>
                <a:ea typeface="Canva Sans"/>
                <a:cs typeface="Canva Sans"/>
                <a:sym typeface="Canva Sans"/>
              </a:rPr>
              <a:t>Age,and</a:t>
            </a:r>
            <a:r>
              <a:rPr lang="en-US" sz="3223" dirty="0">
                <a:solidFill>
                  <a:srgbClr val="FFFFFF"/>
                </a:solidFill>
                <a:latin typeface="Canva Sans"/>
                <a:ea typeface="Canva Sans"/>
                <a:cs typeface="Canva Sans"/>
                <a:sym typeface="Canva Sans"/>
              </a:rPr>
              <a:t> Department are key indicators of potential turnover.</a:t>
            </a:r>
          </a:p>
          <a:p>
            <a:pPr marL="696007" lvl="1" indent="-348004" algn="l">
              <a:lnSpc>
                <a:spcPts val="4513"/>
              </a:lnSpc>
              <a:spcBef>
                <a:spcPct val="0"/>
              </a:spcBef>
              <a:buFont typeface="Arial"/>
              <a:buChar char="•"/>
            </a:pPr>
            <a:r>
              <a:rPr lang="en-US" sz="3223" b="1" dirty="0">
                <a:solidFill>
                  <a:srgbClr val="0071C9"/>
                </a:solidFill>
                <a:latin typeface="Canva Sans Bold"/>
                <a:ea typeface="Canva Sans Bold"/>
                <a:cs typeface="Canva Sans Bold"/>
                <a:sym typeface="Canva Sans Bold"/>
              </a:rPr>
              <a:t>Turnover Trends</a:t>
            </a:r>
            <a:r>
              <a:rPr lang="en-US" sz="3223" dirty="0">
                <a:solidFill>
                  <a:srgbClr val="FFFFFF"/>
                </a:solidFill>
                <a:latin typeface="Canva Sans"/>
                <a:ea typeface="Canva Sans"/>
                <a:cs typeface="Canva Sans"/>
                <a:sym typeface="Canva Sans"/>
              </a:rPr>
              <a:t>: Product department have higher turnover, employees of avg. Age = 42 are most at risk.</a:t>
            </a:r>
          </a:p>
          <a:p>
            <a:pPr marL="696007" lvl="1" indent="-348004" algn="l">
              <a:lnSpc>
                <a:spcPts val="4513"/>
              </a:lnSpc>
              <a:spcBef>
                <a:spcPct val="0"/>
              </a:spcBef>
              <a:buFont typeface="Arial"/>
              <a:buChar char="•"/>
            </a:pPr>
            <a:r>
              <a:rPr lang="en-US" sz="3223" dirty="0">
                <a:solidFill>
                  <a:srgbClr val="0071C9"/>
                </a:solidFill>
                <a:latin typeface="Canva Sans"/>
                <a:ea typeface="Canva Sans"/>
                <a:cs typeface="Canva Sans"/>
                <a:sym typeface="Canva Sans"/>
              </a:rPr>
              <a:t>Recommendations</a:t>
            </a:r>
            <a:r>
              <a:rPr lang="en-US" sz="3223" dirty="0">
                <a:solidFill>
                  <a:srgbClr val="FFFFFF"/>
                </a:solidFill>
                <a:latin typeface="Canva Sans"/>
                <a:ea typeface="Canva Sans"/>
                <a:cs typeface="Canva Sans"/>
                <a:sym typeface="Canva Sans"/>
              </a:rPr>
              <a:t>: Based on your analysis, propose actionable strategies for HR:</a:t>
            </a:r>
          </a:p>
          <a:p>
            <a:pPr marL="1392014" lvl="2" indent="-464005" algn="l">
              <a:lnSpc>
                <a:spcPts val="4513"/>
              </a:lnSpc>
              <a:spcBef>
                <a:spcPct val="0"/>
              </a:spcBef>
              <a:buFont typeface="Arial"/>
              <a:buChar char="⚬"/>
            </a:pPr>
            <a:r>
              <a:rPr lang="en-US" sz="3223" dirty="0">
                <a:solidFill>
                  <a:srgbClr val="FFFFFF"/>
                </a:solidFill>
                <a:latin typeface="Canva Sans"/>
                <a:ea typeface="Canva Sans"/>
                <a:cs typeface="Canva Sans"/>
                <a:sym typeface="Canva Sans"/>
              </a:rPr>
              <a:t>Offer better engagement programs for high-risk employees.</a:t>
            </a:r>
          </a:p>
          <a:p>
            <a:pPr marL="1392014" lvl="2" indent="-464005" algn="l">
              <a:lnSpc>
                <a:spcPts val="4513"/>
              </a:lnSpc>
              <a:spcBef>
                <a:spcPct val="0"/>
              </a:spcBef>
              <a:buFont typeface="Arial"/>
              <a:buChar char="⚬"/>
            </a:pPr>
            <a:r>
              <a:rPr lang="en-US" sz="3223" dirty="0">
                <a:solidFill>
                  <a:srgbClr val="FFFFFF"/>
                </a:solidFill>
                <a:latin typeface="Canva Sans"/>
                <a:ea typeface="Canva Sans"/>
                <a:cs typeface="Canva Sans"/>
                <a:sym typeface="Canva Sans"/>
              </a:rPr>
              <a:t>Create targeted retention programs in departments with high turnover.</a:t>
            </a:r>
          </a:p>
          <a:p>
            <a:pPr marL="1392014" lvl="2" indent="-464005" algn="l">
              <a:lnSpc>
                <a:spcPts val="4513"/>
              </a:lnSpc>
              <a:spcBef>
                <a:spcPct val="0"/>
              </a:spcBef>
              <a:buFont typeface="Arial"/>
              <a:buChar char="⚬"/>
            </a:pPr>
            <a:r>
              <a:rPr lang="en-US" sz="3223" dirty="0">
                <a:solidFill>
                  <a:srgbClr val="FFFFFF"/>
                </a:solidFill>
                <a:latin typeface="Canva Sans"/>
                <a:ea typeface="Canva Sans"/>
                <a:cs typeface="Canva Sans"/>
                <a:sym typeface="Canva Sans"/>
              </a:rPr>
              <a:t>Improve Policy of Attendance for employees</a:t>
            </a:r>
          </a:p>
          <a:p>
            <a:pPr marL="1392014" lvl="2" indent="-464005" algn="l">
              <a:lnSpc>
                <a:spcPts val="4513"/>
              </a:lnSpc>
              <a:spcBef>
                <a:spcPct val="0"/>
              </a:spcBef>
              <a:buFont typeface="Arial"/>
              <a:buChar char="⚬"/>
            </a:pPr>
            <a:r>
              <a:rPr lang="en-US" sz="3223" dirty="0">
                <a:solidFill>
                  <a:srgbClr val="FFFFFF"/>
                </a:solidFill>
                <a:latin typeface="Canva Sans"/>
                <a:ea typeface="Canva Sans"/>
                <a:cs typeface="Canva Sans"/>
                <a:sym typeface="Canva Sans"/>
              </a:rPr>
              <a:t>Provide competitive Salaries of Mid Level </a:t>
            </a:r>
          </a:p>
          <a:p>
            <a:pPr marL="1392014" lvl="2" indent="-464005" algn="l">
              <a:lnSpc>
                <a:spcPts val="4513"/>
              </a:lnSpc>
              <a:spcBef>
                <a:spcPct val="0"/>
              </a:spcBef>
              <a:buFont typeface="Arial"/>
              <a:buChar char="⚬"/>
            </a:pPr>
            <a:r>
              <a:rPr lang="en-US" sz="3223" dirty="0">
                <a:solidFill>
                  <a:srgbClr val="FFFFFF"/>
                </a:solidFill>
                <a:latin typeface="Canva Sans"/>
                <a:ea typeface="Canva Sans"/>
                <a:cs typeface="Canva Sans"/>
                <a:sym typeface="Canva Sans"/>
              </a:rPr>
              <a:t>Provide </a:t>
            </a:r>
            <a:r>
              <a:rPr lang="en-US" sz="3223" dirty="0" err="1">
                <a:solidFill>
                  <a:srgbClr val="FFFFFF"/>
                </a:solidFill>
                <a:latin typeface="Canva Sans"/>
                <a:ea typeface="Canva Sans"/>
                <a:cs typeface="Canva Sans"/>
                <a:sym typeface="Canva Sans"/>
              </a:rPr>
              <a:t>Chanaging</a:t>
            </a:r>
            <a:r>
              <a:rPr lang="en-US" sz="3223" dirty="0">
                <a:solidFill>
                  <a:srgbClr val="FFFFFF"/>
                </a:solidFill>
                <a:latin typeface="Canva Sans"/>
                <a:ea typeface="Canva Sans"/>
                <a:cs typeface="Canva Sans"/>
                <a:sym typeface="Canva Sans"/>
              </a:rPr>
              <a:t> for develop career</a:t>
            </a:r>
          </a:p>
          <a:p>
            <a:pPr algn="l">
              <a:lnSpc>
                <a:spcPts val="4513"/>
              </a:lnSpc>
              <a:spcBef>
                <a:spcPct val="0"/>
              </a:spcBef>
            </a:pPr>
            <a:endParaRPr lang="en-US" sz="3223" dirty="0">
              <a:solidFill>
                <a:srgbClr val="FFFFFF"/>
              </a:solidFill>
              <a:latin typeface="Canva Sans"/>
              <a:ea typeface="Canva Sans"/>
              <a:cs typeface="Canva Sans"/>
              <a:sym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up)">
                                      <p:cBhvr>
                                        <p:cTn id="16" dur="1000"/>
                                        <p:tgtEl>
                                          <p:spTgt spid="6">
                                            <p:txEl>
                                              <p:pRg st="0" end="0"/>
                                            </p:txEl>
                                          </p:spTgt>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ipe(up)">
                                      <p:cBhvr>
                                        <p:cTn id="20" dur="1000"/>
                                        <p:tgtEl>
                                          <p:spTgt spid="6">
                                            <p:txEl>
                                              <p:pRg st="1" end="1"/>
                                            </p:txEl>
                                          </p:spTgt>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up)">
                                      <p:cBhvr>
                                        <p:cTn id="24" dur="1000"/>
                                        <p:tgtEl>
                                          <p:spTgt spid="6">
                                            <p:txEl>
                                              <p:pRg st="2" end="2"/>
                                            </p:txEl>
                                          </p:spTgt>
                                        </p:tgtEl>
                                      </p:cBhvr>
                                    </p:animEffect>
                                  </p:childTnLst>
                                </p:cTn>
                              </p:par>
                            </p:childTnLst>
                          </p:cTn>
                        </p:par>
                        <p:par>
                          <p:cTn id="25" fill="hold">
                            <p:stCondLst>
                              <p:cond delay="4000"/>
                            </p:stCondLst>
                            <p:childTnLst>
                              <p:par>
                                <p:cTn id="26" presetID="22" presetClass="entr" presetSubtype="1" fill="hold" grpId="0" nodeType="after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wipe(up)">
                                      <p:cBhvr>
                                        <p:cTn id="28" dur="1000"/>
                                        <p:tgtEl>
                                          <p:spTgt spid="6">
                                            <p:txEl>
                                              <p:pRg st="3" end="3"/>
                                            </p:txEl>
                                          </p:spTgt>
                                        </p:tgtEl>
                                      </p:cBhvr>
                                    </p:animEffect>
                                  </p:childTnLst>
                                </p:cTn>
                              </p:par>
                            </p:childTnLst>
                          </p:cTn>
                        </p:par>
                        <p:par>
                          <p:cTn id="29" fill="hold">
                            <p:stCondLst>
                              <p:cond delay="5000"/>
                            </p:stCondLst>
                            <p:childTnLst>
                              <p:par>
                                <p:cTn id="30" presetID="22" presetClass="entr" presetSubtype="1" fill="hold" grpId="0" nodeType="after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up)">
                                      <p:cBhvr>
                                        <p:cTn id="32" dur="1000"/>
                                        <p:tgtEl>
                                          <p:spTgt spid="6">
                                            <p:txEl>
                                              <p:pRg st="4" end="4"/>
                                            </p:txEl>
                                          </p:spTgt>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wipe(up)">
                                      <p:cBhvr>
                                        <p:cTn id="36" dur="1000"/>
                                        <p:tgtEl>
                                          <p:spTgt spid="6">
                                            <p:txEl>
                                              <p:pRg st="5" end="5"/>
                                            </p:txEl>
                                          </p:spTgt>
                                        </p:tgtEl>
                                      </p:cBhvr>
                                    </p:animEffect>
                                  </p:childTnLst>
                                </p:cTn>
                              </p:par>
                            </p:childTnLst>
                          </p:cTn>
                        </p:par>
                        <p:par>
                          <p:cTn id="37" fill="hold">
                            <p:stCondLst>
                              <p:cond delay="7000"/>
                            </p:stCondLst>
                            <p:childTnLst>
                              <p:par>
                                <p:cTn id="38" presetID="22" presetClass="entr" presetSubtype="1" fill="hold" grpId="0" nodeType="after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wipe(up)">
                                      <p:cBhvr>
                                        <p:cTn id="40" dur="1000"/>
                                        <p:tgtEl>
                                          <p:spTgt spid="6">
                                            <p:txEl>
                                              <p:pRg st="6" end="6"/>
                                            </p:txEl>
                                          </p:spTgt>
                                        </p:tgtEl>
                                      </p:cBhvr>
                                    </p:animEffect>
                                  </p:childTnLst>
                                </p:cTn>
                              </p:par>
                            </p:childTnLst>
                          </p:cTn>
                        </p:par>
                        <p:par>
                          <p:cTn id="41" fill="hold">
                            <p:stCondLst>
                              <p:cond delay="8000"/>
                            </p:stCondLst>
                            <p:childTnLst>
                              <p:par>
                                <p:cTn id="42" presetID="22" presetClass="entr" presetSubtype="1" fill="hold" grpId="0" nodeType="after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animEffect transition="in" filter="wipe(up)">
                                      <p:cBhvr>
                                        <p:cTn id="44"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045356" y="1718581"/>
            <a:ext cx="8197288" cy="818374"/>
          </a:xfrm>
          <a:prstGeom prst="rect">
            <a:avLst/>
          </a:prstGeom>
        </p:spPr>
        <p:txBody>
          <a:bodyPr lIns="0" tIns="0" rIns="0" bIns="0" rtlCol="0" anchor="t">
            <a:spAutoFit/>
          </a:bodyPr>
          <a:lstStyle/>
          <a:p>
            <a:pPr marL="0" lvl="0" indent="0" algn="ctr">
              <a:lnSpc>
                <a:spcPts val="6451"/>
              </a:lnSpc>
              <a:spcBef>
                <a:spcPct val="0"/>
              </a:spcBef>
            </a:pPr>
            <a:r>
              <a:rPr lang="en-US" sz="5376" b="1" dirty="0">
                <a:solidFill>
                  <a:srgbClr val="FFFFFF"/>
                </a:solidFill>
                <a:latin typeface="Now Bold"/>
                <a:ea typeface="Now Bold"/>
                <a:cs typeface="Now Bold"/>
                <a:sym typeface="Now Bold"/>
              </a:rPr>
              <a:t>NEXT PROJECT</a:t>
            </a:r>
          </a:p>
        </p:txBody>
      </p:sp>
      <p:sp>
        <p:nvSpPr>
          <p:cNvPr id="5" name="TextBox 5"/>
          <p:cNvSpPr txBox="1"/>
          <p:nvPr/>
        </p:nvSpPr>
        <p:spPr>
          <a:xfrm>
            <a:off x="3614483" y="4422201"/>
            <a:ext cx="10596820" cy="790806"/>
          </a:xfrm>
          <a:prstGeom prst="rect">
            <a:avLst/>
          </a:prstGeom>
        </p:spPr>
        <p:txBody>
          <a:bodyPr lIns="0" tIns="0" rIns="0" bIns="0" rtlCol="0" anchor="t">
            <a:spAutoFit/>
          </a:bodyPr>
          <a:lstStyle/>
          <a:p>
            <a:pPr algn="ctr">
              <a:lnSpc>
                <a:spcPts val="3235"/>
              </a:lnSpc>
            </a:pPr>
            <a:r>
              <a:rPr lang="en-US" sz="2344" dirty="0">
                <a:solidFill>
                  <a:srgbClr val="FFFFFF"/>
                </a:solidFill>
                <a:latin typeface="DM Sans"/>
                <a:ea typeface="DM Sans"/>
                <a:cs typeface="DM Sans"/>
                <a:sym typeface="DM Sans"/>
              </a:rPr>
              <a:t>Create Recommendation System </a:t>
            </a:r>
          </a:p>
          <a:p>
            <a:pPr marL="0" lvl="0" indent="0" algn="ctr">
              <a:lnSpc>
                <a:spcPts val="3235"/>
              </a:lnSpc>
              <a:spcBef>
                <a:spcPct val="0"/>
              </a:spcBef>
            </a:pPr>
            <a:r>
              <a:rPr lang="en-US" sz="2344" dirty="0">
                <a:solidFill>
                  <a:srgbClr val="FFFFFF"/>
                </a:solidFill>
                <a:latin typeface="DM Sans"/>
                <a:ea typeface="DM Sans"/>
                <a:cs typeface="DM Sans"/>
                <a:sym typeface="DM Sans"/>
              </a:rPr>
              <a:t>to Recommend for each employee course and project to develop themself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en-US"/>
            </a:p>
          </p:txBody>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b="1" dirty="0">
                <a:solidFill>
                  <a:srgbClr val="4BD1FB"/>
                </a:solidFill>
                <a:latin typeface="DM Sans Bold"/>
                <a:ea typeface="DM Sans Bold"/>
                <a:cs typeface="DM Sans Bold"/>
                <a:sym typeface="DM Sans Bold"/>
              </a:rPr>
              <a:t>Connect with us.</a:t>
            </a:r>
          </a:p>
        </p:txBody>
      </p:sp>
      <p:sp>
        <p:nvSpPr>
          <p:cNvPr id="6" name="TextBox 6"/>
          <p:cNvSpPr txBox="1"/>
          <p:nvPr/>
        </p:nvSpPr>
        <p:spPr>
          <a:xfrm>
            <a:off x="2255514" y="2773954"/>
            <a:ext cx="10434893" cy="2623360"/>
          </a:xfrm>
          <a:prstGeom prst="rect">
            <a:avLst/>
          </a:prstGeom>
        </p:spPr>
        <p:txBody>
          <a:bodyPr lIns="0" tIns="0" rIns="0" bIns="0" rtlCol="0" anchor="t">
            <a:spAutoFit/>
          </a:bodyPr>
          <a:lstStyle/>
          <a:p>
            <a:pPr marL="0" lvl="0" indent="0" algn="l">
              <a:lnSpc>
                <a:spcPts val="10543"/>
              </a:lnSpc>
            </a:pPr>
            <a:r>
              <a:rPr lang="en-US" sz="7530" b="1" spc="459" dirty="0" err="1">
                <a:solidFill>
                  <a:srgbClr val="FFFFFF"/>
                </a:solidFill>
                <a:latin typeface="Now Bold"/>
                <a:ea typeface="Now Bold"/>
                <a:cs typeface="Now Bold"/>
                <a:sym typeface="Now Bold"/>
              </a:rPr>
              <a:t>Thank's</a:t>
            </a:r>
            <a:r>
              <a:rPr lang="en-US" sz="7530" b="1" spc="459" dirty="0">
                <a:solidFill>
                  <a:srgbClr val="FFFFFF"/>
                </a:solidFill>
                <a:latin typeface="Now Bold"/>
                <a:ea typeface="Now Bold"/>
                <a:cs typeface="Now Bold"/>
                <a:sym typeface="Now Bold"/>
              </a:rPr>
              <a:t> For Watching</a:t>
            </a:r>
          </a:p>
        </p:txBody>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1+#ppt_w/2"/>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a:grpSpLocks noChangeAspect="1"/>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a:grpSpLocks noChangeAspect="1"/>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6517533" y="354554"/>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Business Problem</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dirty="0">
                <a:solidFill>
                  <a:srgbClr val="FFFFFF"/>
                </a:solidFill>
                <a:latin typeface="DM Sans Bold"/>
                <a:ea typeface="DM Sans Bold"/>
                <a:cs typeface="DM Sans Bold"/>
                <a:sym typeface="DM Sans Bold"/>
              </a:rPr>
              <a:t>01</a:t>
            </a:r>
          </a:p>
        </p:txBody>
      </p:sp>
      <p:sp>
        <p:nvSpPr>
          <p:cNvPr id="34" name="TextBox 34"/>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5" name="TextBox 35"/>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Analysis </a:t>
            </a:r>
          </a:p>
        </p:txBody>
      </p:sp>
      <p:sp>
        <p:nvSpPr>
          <p:cNvPr id="36" name="TextBox 36"/>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7" name="TextBox 37"/>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Prediction</a:t>
            </a:r>
          </a:p>
        </p:txBody>
      </p:sp>
      <p:sp>
        <p:nvSpPr>
          <p:cNvPr id="38" name="TextBox 38"/>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39" name="TextBox 39"/>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Describe Data</a:t>
            </a:r>
          </a:p>
        </p:txBody>
      </p:sp>
      <p:sp>
        <p:nvSpPr>
          <p:cNvPr id="40" name="TextBox 40"/>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1" name="TextBox 41"/>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Recommendations</a:t>
            </a:r>
          </a:p>
        </p:txBody>
      </p:sp>
      <p:sp>
        <p:nvSpPr>
          <p:cNvPr id="42" name="TextBox 42"/>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
        <p:nvSpPr>
          <p:cNvPr id="43" name="TextBox 43"/>
          <p:cNvSpPr txBox="1"/>
          <p:nvPr/>
        </p:nvSpPr>
        <p:spPr>
          <a:xfrm>
            <a:off x="5993268" y="4817431"/>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Our Objective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 presetClass="entr" presetSubtype="4"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ppt_x"/>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ppt_x"/>
                                          </p:val>
                                        </p:tav>
                                        <p:tav tm="100000">
                                          <p:val>
                                            <p:strVal val="#ppt_x"/>
                                          </p:val>
                                        </p:tav>
                                      </p:tavLst>
                                    </p:anim>
                                    <p:anim calcmode="lin" valueType="num">
                                      <p:cBhvr additive="base">
                                        <p:cTn id="66" dur="500" fill="hold"/>
                                        <p:tgtEl>
                                          <p:spTgt spid="39"/>
                                        </p:tgtEl>
                                        <p:attrNameLst>
                                          <p:attrName>ppt_y</p:attrName>
                                        </p:attrNameLst>
                                      </p:cBhvr>
                                      <p:tavLst>
                                        <p:tav tm="0">
                                          <p:val>
                                            <p:strVal val="1+#ppt_h/2"/>
                                          </p:val>
                                        </p:tav>
                                        <p:tav tm="100000">
                                          <p:val>
                                            <p:strVal val="#ppt_y"/>
                                          </p:val>
                                        </p:tav>
                                      </p:tavLst>
                                    </p:anim>
                                  </p:childTnLst>
                                </p:cTn>
                              </p:par>
                            </p:childTnLst>
                          </p:cTn>
                        </p:par>
                        <p:par>
                          <p:cTn id="67" fill="hold">
                            <p:stCondLst>
                              <p:cond delay="1500"/>
                            </p:stCondLst>
                            <p:childTnLst>
                              <p:par>
                                <p:cTn id="68" presetID="2" presetClass="entr" presetSubtype="4"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fill="hold"/>
                                        <p:tgtEl>
                                          <p:spTgt spid="13"/>
                                        </p:tgtEl>
                                        <p:attrNameLst>
                                          <p:attrName>ppt_x</p:attrName>
                                        </p:attrNameLst>
                                      </p:cBhvr>
                                      <p:tavLst>
                                        <p:tav tm="0">
                                          <p:val>
                                            <p:strVal val="#ppt_x"/>
                                          </p:val>
                                        </p:tav>
                                        <p:tav tm="100000">
                                          <p:val>
                                            <p:strVal val="#ppt_x"/>
                                          </p:val>
                                        </p:tav>
                                      </p:tavLst>
                                    </p:anim>
                                    <p:anim calcmode="lin" valueType="num">
                                      <p:cBhvr additive="base">
                                        <p:cTn id="79" dur="500" fill="hold"/>
                                        <p:tgtEl>
                                          <p:spTgt spid="13"/>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par>
                          <p:cTn id="84" fill="hold">
                            <p:stCondLst>
                              <p:cond delay="2000"/>
                            </p:stCondLst>
                            <p:childTnLst>
                              <p:par>
                                <p:cTn id="85" presetID="2" presetClass="entr" presetSubtype="4"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additive="base">
                                        <p:cTn id="87" dur="500" fill="hold"/>
                                        <p:tgtEl>
                                          <p:spTgt spid="38"/>
                                        </p:tgtEl>
                                        <p:attrNameLst>
                                          <p:attrName>ppt_x</p:attrName>
                                        </p:attrNameLst>
                                      </p:cBhvr>
                                      <p:tavLst>
                                        <p:tav tm="0">
                                          <p:val>
                                            <p:strVal val="#ppt_x"/>
                                          </p:val>
                                        </p:tav>
                                        <p:tav tm="100000">
                                          <p:val>
                                            <p:strVal val="#ppt_x"/>
                                          </p:val>
                                        </p:tav>
                                      </p:tavLst>
                                    </p:anim>
                                    <p:anim calcmode="lin" valueType="num">
                                      <p:cBhvr additive="base">
                                        <p:cTn id="88" dur="500" fill="hold"/>
                                        <p:tgtEl>
                                          <p:spTgt spid="3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500" fill="hold"/>
                                        <p:tgtEl>
                                          <p:spTgt spid="17"/>
                                        </p:tgtEl>
                                        <p:attrNameLst>
                                          <p:attrName>ppt_x</p:attrName>
                                        </p:attrNameLst>
                                      </p:cBhvr>
                                      <p:tavLst>
                                        <p:tav tm="0">
                                          <p:val>
                                            <p:strVal val="#ppt_x"/>
                                          </p:val>
                                        </p:tav>
                                        <p:tav tm="100000">
                                          <p:val>
                                            <p:strVal val="#ppt_x"/>
                                          </p:val>
                                        </p:tav>
                                      </p:tavLst>
                                    </p:anim>
                                    <p:anim calcmode="lin" valueType="num">
                                      <p:cBhvr additive="base">
                                        <p:cTn id="96" dur="500" fill="hold"/>
                                        <p:tgtEl>
                                          <p:spTgt spid="1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fill="hold"/>
                                        <p:tgtEl>
                                          <p:spTgt spid="37"/>
                                        </p:tgtEl>
                                        <p:attrNameLst>
                                          <p:attrName>ppt_x</p:attrName>
                                        </p:attrNameLst>
                                      </p:cBhvr>
                                      <p:tavLst>
                                        <p:tav tm="0">
                                          <p:val>
                                            <p:strVal val="#ppt_x"/>
                                          </p:val>
                                        </p:tav>
                                        <p:tav tm="100000">
                                          <p:val>
                                            <p:strVal val="#ppt_x"/>
                                          </p:val>
                                        </p:tav>
                                      </p:tavLst>
                                    </p:anim>
                                    <p:anim calcmode="lin" valueType="num">
                                      <p:cBhvr additive="base">
                                        <p:cTn id="100" dur="500" fill="hold"/>
                                        <p:tgtEl>
                                          <p:spTgt spid="37"/>
                                        </p:tgtEl>
                                        <p:attrNameLst>
                                          <p:attrName>ppt_y</p:attrName>
                                        </p:attrNameLst>
                                      </p:cBhvr>
                                      <p:tavLst>
                                        <p:tav tm="0">
                                          <p:val>
                                            <p:strVal val="1+#ppt_h/2"/>
                                          </p:val>
                                        </p:tav>
                                        <p:tav tm="100000">
                                          <p:val>
                                            <p:strVal val="#ppt_y"/>
                                          </p:val>
                                        </p:tav>
                                      </p:tavLst>
                                    </p:anim>
                                  </p:childTnLst>
                                </p:cTn>
                              </p:par>
                            </p:childTnLst>
                          </p:cTn>
                        </p:par>
                        <p:par>
                          <p:cTn id="101" fill="hold">
                            <p:stCondLst>
                              <p:cond delay="2500"/>
                            </p:stCondLst>
                            <p:childTnLst>
                              <p:par>
                                <p:cTn id="102" presetID="2" presetClass="entr" presetSubtype="4"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additive="base">
                                        <p:cTn id="108" dur="500" fill="hold"/>
                                        <p:tgtEl>
                                          <p:spTgt spid="42"/>
                                        </p:tgtEl>
                                        <p:attrNameLst>
                                          <p:attrName>ppt_x</p:attrName>
                                        </p:attrNameLst>
                                      </p:cBhvr>
                                      <p:tavLst>
                                        <p:tav tm="0">
                                          <p:val>
                                            <p:strVal val="#ppt_x"/>
                                          </p:val>
                                        </p:tav>
                                        <p:tav tm="100000">
                                          <p:val>
                                            <p:strVal val="#ppt_x"/>
                                          </p:val>
                                        </p:tav>
                                      </p:tavLst>
                                    </p:anim>
                                    <p:anim calcmode="lin" valueType="num">
                                      <p:cBhvr additive="base">
                                        <p:cTn id="109" dur="500" fill="hold"/>
                                        <p:tgtEl>
                                          <p:spTgt spid="42"/>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additive="base">
                                        <p:cTn id="112" dur="500" fill="hold"/>
                                        <p:tgtEl>
                                          <p:spTgt spid="29"/>
                                        </p:tgtEl>
                                        <p:attrNameLst>
                                          <p:attrName>ppt_x</p:attrName>
                                        </p:attrNameLst>
                                      </p:cBhvr>
                                      <p:tavLst>
                                        <p:tav tm="0">
                                          <p:val>
                                            <p:strVal val="#ppt_x"/>
                                          </p:val>
                                        </p:tav>
                                        <p:tav tm="100000">
                                          <p:val>
                                            <p:strVal val="#ppt_x"/>
                                          </p:val>
                                        </p:tav>
                                      </p:tavLst>
                                    </p:anim>
                                    <p:anim calcmode="lin" valueType="num">
                                      <p:cBhvr additive="base">
                                        <p:cTn id="113" dur="500" fill="hold"/>
                                        <p:tgtEl>
                                          <p:spTgt spid="29"/>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41"/>
                                        </p:tgtEl>
                                        <p:attrNameLst>
                                          <p:attrName>style.visibility</p:attrName>
                                        </p:attrNameLst>
                                      </p:cBhvr>
                                      <p:to>
                                        <p:strVal val="visible"/>
                                      </p:to>
                                    </p:set>
                                    <p:anim calcmode="lin" valueType="num">
                                      <p:cBhvr additive="base">
                                        <p:cTn id="116" dur="500" fill="hold"/>
                                        <p:tgtEl>
                                          <p:spTgt spid="41"/>
                                        </p:tgtEl>
                                        <p:attrNameLst>
                                          <p:attrName>ppt_x</p:attrName>
                                        </p:attrNameLst>
                                      </p:cBhvr>
                                      <p:tavLst>
                                        <p:tav tm="0">
                                          <p:val>
                                            <p:strVal val="#ppt_x"/>
                                          </p:val>
                                        </p:tav>
                                        <p:tav tm="100000">
                                          <p:val>
                                            <p:strVal val="#ppt_x"/>
                                          </p:val>
                                        </p:tav>
                                      </p:tavLst>
                                    </p:anim>
                                    <p:anim calcmode="lin" valueType="num">
                                      <p:cBhvr additive="base">
                                        <p:cTn id="11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39" grpId="0"/>
      <p:bldP spid="40" grpId="0"/>
      <p:bldP spid="41" grpId="0"/>
      <p:bldP spid="42"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35910" r="-35910"/>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350263" y="3521901"/>
            <a:ext cx="3238670" cy="1607289"/>
          </a:xfrm>
          <a:prstGeom prst="rect">
            <a:avLst/>
          </a:prstGeom>
        </p:spPr>
        <p:txBody>
          <a:bodyPr lIns="0" tIns="0" rIns="0" bIns="0" rtlCol="0" anchor="t">
            <a:spAutoFit/>
          </a:bodyPr>
          <a:lstStyle/>
          <a:p>
            <a:pPr marL="0" lvl="0" indent="0" algn="ctr">
              <a:lnSpc>
                <a:spcPts val="12506"/>
              </a:lnSpc>
              <a:spcBef>
                <a:spcPct val="0"/>
              </a:spcBef>
            </a:pPr>
            <a:r>
              <a:rPr lang="en-US" sz="10421" b="1">
                <a:solidFill>
                  <a:srgbClr val="FFFFFF"/>
                </a:solidFill>
                <a:latin typeface="Now Bold"/>
                <a:ea typeface="Now Bold"/>
                <a:cs typeface="Now Bold"/>
                <a:sym typeface="Now Bold"/>
              </a:rPr>
              <a:t>34</a:t>
            </a:r>
            <a:r>
              <a:rPr lang="en-US" sz="10421" b="1" u="none" strike="noStrike">
                <a:solidFill>
                  <a:srgbClr val="FFFFFF"/>
                </a:solidFill>
                <a:latin typeface="Now Bold"/>
                <a:ea typeface="Now Bold"/>
                <a:cs typeface="Now Bold"/>
                <a:sym typeface="Now Bold"/>
              </a:rPr>
              <a:t>%</a:t>
            </a:r>
          </a:p>
        </p:txBody>
      </p:sp>
      <p:pic>
        <p:nvPicPr>
          <p:cNvPr id="7" name="Picture 7"/>
          <p:cNvPicPr>
            <a:picLocks noChangeAspect="1"/>
          </p:cNvPicPr>
          <p:nvPr/>
        </p:nvPicPr>
        <p:blipFill>
          <a:blip r:embed="rId5"/>
          <a:stretch>
            <a:fillRect/>
          </a:stretch>
        </p:blipFill>
        <p:spPr>
          <a:xfrm>
            <a:off x="2185774" y="4818113"/>
            <a:ext cx="3567648" cy="1100388"/>
          </a:xfrm>
          <a:prstGeom prst="rect">
            <a:avLst/>
          </a:prstGeom>
        </p:spPr>
      </p:pic>
      <p:sp>
        <p:nvSpPr>
          <p:cNvPr id="8" name="TextBox 8"/>
          <p:cNvSpPr txBox="1"/>
          <p:nvPr/>
        </p:nvSpPr>
        <p:spPr>
          <a:xfrm>
            <a:off x="2350263" y="6676562"/>
            <a:ext cx="3238670" cy="1593515"/>
          </a:xfrm>
          <a:prstGeom prst="rect">
            <a:avLst/>
          </a:prstGeom>
        </p:spPr>
        <p:txBody>
          <a:bodyPr lIns="0" tIns="0" rIns="0" bIns="0" rtlCol="0" anchor="t">
            <a:spAutoFit/>
          </a:bodyPr>
          <a:lstStyle/>
          <a:p>
            <a:pPr marL="0" lvl="0" indent="0" algn="ctr">
              <a:lnSpc>
                <a:spcPts val="12506"/>
              </a:lnSpc>
              <a:spcBef>
                <a:spcPct val="0"/>
              </a:spcBef>
            </a:pPr>
            <a:r>
              <a:rPr lang="en-US" sz="10421" b="1" dirty="0">
                <a:solidFill>
                  <a:srgbClr val="FFFFFF"/>
                </a:solidFill>
                <a:latin typeface="Now Bold"/>
                <a:ea typeface="Now Bold"/>
                <a:cs typeface="Now Bold"/>
                <a:sym typeface="Now Bold"/>
              </a:rPr>
              <a:t>20</a:t>
            </a:r>
            <a:r>
              <a:rPr lang="en-US" sz="10421" b="1" u="none" strike="noStrike" dirty="0">
                <a:solidFill>
                  <a:srgbClr val="FFFFFF"/>
                </a:solidFill>
                <a:latin typeface="Now Bold"/>
                <a:ea typeface="Now Bold"/>
                <a:cs typeface="Now Bold"/>
                <a:sym typeface="Now Bold"/>
              </a:rPr>
              <a:t>%</a:t>
            </a:r>
          </a:p>
        </p:txBody>
      </p:sp>
      <p:grpSp>
        <p:nvGrpSpPr>
          <p:cNvPr id="9" name="Group 9"/>
          <p:cNvGrpSpPr/>
          <p:nvPr/>
        </p:nvGrpSpPr>
        <p:grpSpPr>
          <a:xfrm>
            <a:off x="-1543050" y="-54747"/>
            <a:ext cx="2760734" cy="10341747"/>
            <a:chOff x="0" y="0"/>
            <a:chExt cx="727107" cy="2723752"/>
          </a:xfrm>
        </p:grpSpPr>
        <p:sp>
          <p:nvSpPr>
            <p:cNvPr id="10" name="Freeform 10"/>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11" name="TextBox 11"/>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2" name="TextBox 12"/>
          <p:cNvSpPr txBox="1"/>
          <p:nvPr/>
        </p:nvSpPr>
        <p:spPr>
          <a:xfrm>
            <a:off x="2682418" y="1769960"/>
            <a:ext cx="6235170" cy="685800"/>
          </a:xfrm>
          <a:prstGeom prst="rect">
            <a:avLst/>
          </a:prstGeom>
        </p:spPr>
        <p:txBody>
          <a:bodyPr lIns="0" tIns="0" rIns="0" bIns="0" rtlCol="0" anchor="t">
            <a:spAutoFit/>
          </a:bodyPr>
          <a:lstStyle/>
          <a:p>
            <a:pPr marL="0" lvl="0" indent="0" algn="ctr">
              <a:lnSpc>
                <a:spcPts val="5484"/>
              </a:lnSpc>
              <a:spcBef>
                <a:spcPct val="0"/>
              </a:spcBef>
            </a:pPr>
            <a:r>
              <a:rPr lang="en-US" sz="4570" b="1">
                <a:solidFill>
                  <a:srgbClr val="FFFFFF"/>
                </a:solidFill>
                <a:latin typeface="Now Bold"/>
                <a:ea typeface="Now Bold"/>
                <a:cs typeface="Now Bold"/>
                <a:sym typeface="Now Bold"/>
              </a:rPr>
              <a:t>BUSINESS PROBLEM </a:t>
            </a:r>
          </a:p>
        </p:txBody>
      </p:sp>
      <p:sp>
        <p:nvSpPr>
          <p:cNvPr id="13" name="TextBox 13"/>
          <p:cNvSpPr txBox="1"/>
          <p:nvPr/>
        </p:nvSpPr>
        <p:spPr>
          <a:xfrm>
            <a:off x="6111966" y="3710415"/>
            <a:ext cx="3727948" cy="2524444"/>
          </a:xfrm>
          <a:prstGeom prst="rect">
            <a:avLst/>
          </a:prstGeom>
        </p:spPr>
        <p:txBody>
          <a:bodyPr lIns="0" tIns="0" rIns="0" bIns="0" rtlCol="0" anchor="t">
            <a:spAutoFit/>
          </a:bodyPr>
          <a:lstStyle/>
          <a:p>
            <a:pPr marL="0" lvl="0" indent="0" algn="l">
              <a:lnSpc>
                <a:spcPts val="2855"/>
              </a:lnSpc>
              <a:spcBef>
                <a:spcPct val="0"/>
              </a:spcBef>
            </a:pPr>
            <a:r>
              <a:rPr lang="en-US" sz="2069">
                <a:solidFill>
                  <a:srgbClr val="FFFFFF"/>
                </a:solidFill>
                <a:latin typeface="DM Sans"/>
                <a:ea typeface="DM Sans"/>
                <a:cs typeface="DM Sans"/>
                <a:sym typeface="DM Sans"/>
              </a:rPr>
              <a:t>High employee turnover is costly, impacts morale, and affects overall productivity. HR needs data-driven insights to reduce turnover and identify the reasons behind terminations and resign.</a:t>
            </a:r>
          </a:p>
        </p:txBody>
      </p:sp>
      <p:sp>
        <p:nvSpPr>
          <p:cNvPr id="14" name="TextBox 14"/>
          <p:cNvSpPr txBox="1"/>
          <p:nvPr/>
        </p:nvSpPr>
        <p:spPr>
          <a:xfrm>
            <a:off x="6065205" y="6843126"/>
            <a:ext cx="3727948" cy="1076644"/>
          </a:xfrm>
          <a:prstGeom prst="rect">
            <a:avLst/>
          </a:prstGeom>
        </p:spPr>
        <p:txBody>
          <a:bodyPr lIns="0" tIns="0" rIns="0" bIns="0" rtlCol="0" anchor="t">
            <a:spAutoFit/>
          </a:bodyPr>
          <a:lstStyle/>
          <a:p>
            <a:pPr marL="0" lvl="0" indent="0" algn="l">
              <a:lnSpc>
                <a:spcPts val="2855"/>
              </a:lnSpc>
              <a:spcBef>
                <a:spcPct val="0"/>
              </a:spcBef>
            </a:pPr>
            <a:r>
              <a:rPr lang="en-US" sz="2069" dirty="0">
                <a:solidFill>
                  <a:srgbClr val="FFFFFF"/>
                </a:solidFill>
                <a:latin typeface="DM Sans"/>
                <a:ea typeface="DM Sans"/>
                <a:cs typeface="DM Sans"/>
                <a:sym typeface="DM Sans"/>
              </a:rPr>
              <a:t>The average cost of replacing an employee is 20% of their salary, impacting profitability.</a:t>
            </a:r>
          </a:p>
        </p:txBody>
      </p:sp>
      <p:sp>
        <p:nvSpPr>
          <p:cNvPr id="15" name="Freeform 15"/>
          <p:cNvSpPr/>
          <p:nvPr/>
        </p:nvSpPr>
        <p:spPr>
          <a:xfrm>
            <a:off x="3112796" y="8127303"/>
            <a:ext cx="1171466" cy="1130997"/>
          </a:xfrm>
          <a:custGeom>
            <a:avLst/>
            <a:gdLst/>
            <a:ahLst/>
            <a:cxnLst/>
            <a:rect l="l" t="t" r="r" b="b"/>
            <a:pathLst>
              <a:path w="1171466" h="1130997">
                <a:moveTo>
                  <a:pt x="0" y="0"/>
                </a:moveTo>
                <a:lnTo>
                  <a:pt x="1171466" y="0"/>
                </a:lnTo>
                <a:lnTo>
                  <a:pt x="1171466" y="1130997"/>
                </a:lnTo>
                <a:lnTo>
                  <a:pt x="0" y="1130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6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2000"/>
                            </p:stCondLst>
                            <p:childTnLst>
                              <p:par>
                                <p:cTn id="46" presetID="22" presetClass="entr" presetSubtype="1"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3919280" y="1636188"/>
            <a:ext cx="10450651" cy="723900"/>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OUR DATA</a:t>
            </a:r>
          </a:p>
        </p:txBody>
      </p:sp>
      <p:grpSp>
        <p:nvGrpSpPr>
          <p:cNvPr id="6" name="Group 6"/>
          <p:cNvGrpSpPr/>
          <p:nvPr/>
        </p:nvGrpSpPr>
        <p:grpSpPr>
          <a:xfrm>
            <a:off x="4916036" y="3004932"/>
            <a:ext cx="3902158" cy="6323845"/>
            <a:chOff x="0" y="0"/>
            <a:chExt cx="862412" cy="1397626"/>
          </a:xfrm>
        </p:grpSpPr>
        <p:sp>
          <p:nvSpPr>
            <p:cNvPr id="7" name="Freeform 7"/>
            <p:cNvSpPr/>
            <p:nvPr/>
          </p:nvSpPr>
          <p:spPr>
            <a:xfrm>
              <a:off x="0" y="0"/>
              <a:ext cx="862412" cy="1397626"/>
            </a:xfrm>
            <a:custGeom>
              <a:avLst/>
              <a:gdLst/>
              <a:ahLst/>
              <a:cxnLst/>
              <a:rect l="l" t="t" r="r" b="b"/>
              <a:pathLst>
                <a:path w="862412" h="1397626">
                  <a:moveTo>
                    <a:pt x="0" y="0"/>
                  </a:moveTo>
                  <a:lnTo>
                    <a:pt x="862412" y="0"/>
                  </a:lnTo>
                  <a:lnTo>
                    <a:pt x="862412" y="1397626"/>
                  </a:lnTo>
                  <a:lnTo>
                    <a:pt x="0" y="1397626"/>
                  </a:lnTo>
                  <a:close/>
                </a:path>
              </a:pathLst>
            </a:custGeom>
            <a:solidFill>
              <a:srgbClr val="051D40"/>
            </a:solidFill>
            <a:ln cap="sq">
              <a:noFill/>
              <a:prstDash val="solid"/>
              <a:miter/>
            </a:ln>
          </p:spPr>
          <p:txBody>
            <a:bodyPr/>
            <a:lstStyle/>
            <a:p>
              <a:endParaRPr lang="en-US"/>
            </a:p>
          </p:txBody>
        </p:sp>
        <p:sp>
          <p:nvSpPr>
            <p:cNvPr id="8" name="TextBox 8"/>
            <p:cNvSpPr txBox="1"/>
            <p:nvPr/>
          </p:nvSpPr>
          <p:spPr>
            <a:xfrm>
              <a:off x="0" y="-28575"/>
              <a:ext cx="862412" cy="1426201"/>
            </a:xfrm>
            <a:prstGeom prst="rect">
              <a:avLst/>
            </a:prstGeom>
          </p:spPr>
          <p:txBody>
            <a:bodyPr lIns="69673" tIns="69673" rIns="69673" bIns="69673" rtlCol="0" anchor="ctr"/>
            <a:lstStyle/>
            <a:p>
              <a:pPr marL="302265" lvl="1" indent="-151133" algn="l">
                <a:lnSpc>
                  <a:spcPts val="1960"/>
                </a:lnSpc>
                <a:buFont typeface="Arial"/>
                <a:buChar char="•"/>
              </a:pPr>
              <a:r>
                <a:rPr lang="en-US" sz="1400" dirty="0">
                  <a:solidFill>
                    <a:srgbClr val="4BD1FB"/>
                  </a:solidFill>
                  <a:latin typeface="DM Sans"/>
                  <a:ea typeface="DM Sans"/>
                  <a:cs typeface="DM Sans"/>
                  <a:sym typeface="DM Sans"/>
                </a:rPr>
                <a:t>Salary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Position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State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DOB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Gender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Marital Desc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Citizen Desc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Hispanic Latino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Race Desc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Date of Hire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Date of Termination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Term Reason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Employment Status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Department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Recruitment Source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Performance Score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Engagement Survey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Emp Satisfaction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Last Performance </a:t>
              </a:r>
              <a:r>
                <a:rPr lang="en-US" sz="1400" dirty="0" err="1">
                  <a:solidFill>
                    <a:srgbClr val="4BD1FB"/>
                  </a:solidFill>
                  <a:latin typeface="DM Sans"/>
                  <a:ea typeface="DM Sans"/>
                  <a:cs typeface="DM Sans"/>
                  <a:sym typeface="DM Sans"/>
                </a:rPr>
                <a:t>Review_Date</a:t>
              </a:r>
              <a:r>
                <a:rPr lang="en-US" sz="1400" dirty="0">
                  <a:solidFill>
                    <a:srgbClr val="4BD1FB"/>
                  </a:solidFill>
                  <a:latin typeface="DM Sans"/>
                  <a:ea typeface="DM Sans"/>
                  <a:cs typeface="DM Sans"/>
                  <a:sym typeface="DM Sans"/>
                </a:rPr>
                <a:t>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Days Late Last 30    </a:t>
              </a:r>
            </a:p>
            <a:p>
              <a:pPr marL="302265" lvl="1" indent="-151133" algn="l">
                <a:lnSpc>
                  <a:spcPts val="1960"/>
                </a:lnSpc>
                <a:buFont typeface="Arial"/>
                <a:buChar char="•"/>
              </a:pPr>
              <a:r>
                <a:rPr lang="en-US" sz="1400" dirty="0">
                  <a:solidFill>
                    <a:srgbClr val="4BD1FB"/>
                  </a:solidFill>
                  <a:latin typeface="DM Sans"/>
                  <a:ea typeface="DM Sans"/>
                  <a:cs typeface="DM Sans"/>
                  <a:sym typeface="DM Sans"/>
                </a:rPr>
                <a:t>Absences      </a:t>
              </a:r>
            </a:p>
          </p:txBody>
        </p:sp>
      </p:grpSp>
      <p:grpSp>
        <p:nvGrpSpPr>
          <p:cNvPr id="9" name="Group 9"/>
          <p:cNvGrpSpPr/>
          <p:nvPr/>
        </p:nvGrpSpPr>
        <p:grpSpPr>
          <a:xfrm>
            <a:off x="9302601" y="3004932"/>
            <a:ext cx="3902158" cy="6323845"/>
            <a:chOff x="0" y="0"/>
            <a:chExt cx="862412" cy="1397626"/>
          </a:xfrm>
        </p:grpSpPr>
        <p:sp>
          <p:nvSpPr>
            <p:cNvPr id="10" name="Freeform 10"/>
            <p:cNvSpPr/>
            <p:nvPr/>
          </p:nvSpPr>
          <p:spPr>
            <a:xfrm>
              <a:off x="0" y="0"/>
              <a:ext cx="862412" cy="1397626"/>
            </a:xfrm>
            <a:custGeom>
              <a:avLst/>
              <a:gdLst/>
              <a:ahLst/>
              <a:cxnLst/>
              <a:rect l="l" t="t" r="r" b="b"/>
              <a:pathLst>
                <a:path w="862412" h="1397626">
                  <a:moveTo>
                    <a:pt x="0" y="0"/>
                  </a:moveTo>
                  <a:lnTo>
                    <a:pt x="862412" y="0"/>
                  </a:lnTo>
                  <a:lnTo>
                    <a:pt x="862412" y="1397626"/>
                  </a:lnTo>
                  <a:lnTo>
                    <a:pt x="0" y="1397626"/>
                  </a:lnTo>
                  <a:close/>
                </a:path>
              </a:pathLst>
            </a:custGeom>
            <a:solidFill>
              <a:srgbClr val="051D40"/>
            </a:solidFill>
            <a:ln cap="sq">
              <a:noFill/>
              <a:prstDash val="solid"/>
              <a:miter/>
            </a:ln>
          </p:spPr>
          <p:txBody>
            <a:bodyPr/>
            <a:lstStyle/>
            <a:p>
              <a:endParaRPr lang="en-US"/>
            </a:p>
          </p:txBody>
        </p:sp>
        <p:sp>
          <p:nvSpPr>
            <p:cNvPr id="11" name="TextBox 11"/>
            <p:cNvSpPr txBox="1"/>
            <p:nvPr/>
          </p:nvSpPr>
          <p:spPr>
            <a:xfrm>
              <a:off x="0" y="-19050"/>
              <a:ext cx="862412" cy="1416676"/>
            </a:xfrm>
            <a:prstGeom prst="rect">
              <a:avLst/>
            </a:prstGeom>
          </p:spPr>
          <p:txBody>
            <a:bodyPr lIns="38100" tIns="38100" rIns="38100" bIns="38100" rtlCol="0" anchor="ctr"/>
            <a:lstStyle/>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Married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Marital Status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Gender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Emp Status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Dept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Perf Score ID     </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From Diversity Job Fair ID</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Salary</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Absences</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Age </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Special Projects Count</a:t>
              </a:r>
            </a:p>
            <a:p>
              <a:pPr marL="367034" lvl="1" indent="-183517" algn="l">
                <a:lnSpc>
                  <a:spcPts val="2210"/>
                </a:lnSpc>
                <a:buFont typeface="Arial"/>
                <a:buChar char="•"/>
              </a:pPr>
              <a:r>
                <a:rPr lang="en-US" sz="1700" spc="-37" dirty="0">
                  <a:solidFill>
                    <a:srgbClr val="4BD1FB"/>
                  </a:solidFill>
                  <a:latin typeface="DM Sans"/>
                  <a:ea typeface="DM Sans"/>
                  <a:cs typeface="DM Sans"/>
                  <a:sym typeface="DM Sans"/>
                </a:rPr>
                <a:t>Recruitment Source</a:t>
              </a:r>
            </a:p>
          </p:txBody>
        </p:sp>
      </p:grpSp>
      <p:sp>
        <p:nvSpPr>
          <p:cNvPr id="12" name="Freeform 12"/>
          <p:cNvSpPr/>
          <p:nvPr/>
        </p:nvSpPr>
        <p:spPr>
          <a:xfrm>
            <a:off x="4916036" y="9328778"/>
            <a:ext cx="3902158" cy="413242"/>
          </a:xfrm>
          <a:custGeom>
            <a:avLst/>
            <a:gdLst/>
            <a:ahLst/>
            <a:cxnLst/>
            <a:rect l="l" t="t" r="r" b="b"/>
            <a:pathLst>
              <a:path w="3902158" h="413242">
                <a:moveTo>
                  <a:pt x="0" y="0"/>
                </a:moveTo>
                <a:lnTo>
                  <a:pt x="3902159" y="0"/>
                </a:lnTo>
                <a:lnTo>
                  <a:pt x="3902159" y="413242"/>
                </a:lnTo>
                <a:lnTo>
                  <a:pt x="0" y="413242"/>
                </a:lnTo>
                <a:lnTo>
                  <a:pt x="0" y="0"/>
                </a:lnTo>
                <a:close/>
              </a:path>
            </a:pathLst>
          </a:custGeom>
          <a:blipFill>
            <a:blip r:embed="rId2"/>
            <a:stretch>
              <a:fillRect t="-86495"/>
            </a:stretch>
          </a:blipFill>
        </p:spPr>
        <p:txBody>
          <a:bodyPr/>
          <a:lstStyle/>
          <a:p>
            <a:endParaRPr lang="en-US"/>
          </a:p>
        </p:txBody>
      </p:sp>
      <p:sp>
        <p:nvSpPr>
          <p:cNvPr id="13" name="Freeform 13"/>
          <p:cNvSpPr/>
          <p:nvPr/>
        </p:nvSpPr>
        <p:spPr>
          <a:xfrm>
            <a:off x="9302601" y="9328778"/>
            <a:ext cx="3902158" cy="413242"/>
          </a:xfrm>
          <a:custGeom>
            <a:avLst/>
            <a:gdLst/>
            <a:ahLst/>
            <a:cxnLst/>
            <a:rect l="l" t="t" r="r" b="b"/>
            <a:pathLst>
              <a:path w="3902158" h="413242">
                <a:moveTo>
                  <a:pt x="0" y="0"/>
                </a:moveTo>
                <a:lnTo>
                  <a:pt x="3902158" y="0"/>
                </a:lnTo>
                <a:lnTo>
                  <a:pt x="3902158" y="413242"/>
                </a:lnTo>
                <a:lnTo>
                  <a:pt x="0" y="413242"/>
                </a:lnTo>
                <a:lnTo>
                  <a:pt x="0" y="0"/>
                </a:lnTo>
                <a:close/>
              </a:path>
            </a:pathLst>
          </a:custGeom>
          <a:blipFill>
            <a:blip r:embed="rId2"/>
            <a:stretch>
              <a:fillRect t="-86495"/>
            </a:stretch>
          </a:blipFill>
        </p:spPr>
        <p:txBody>
          <a:bodyPr/>
          <a:lstStyle/>
          <a:p>
            <a:endParaRPr lang="en-US"/>
          </a:p>
        </p:txBody>
      </p:sp>
      <p:sp>
        <p:nvSpPr>
          <p:cNvPr id="14" name="TextBox 14"/>
          <p:cNvSpPr txBox="1"/>
          <p:nvPr/>
        </p:nvSpPr>
        <p:spPr>
          <a:xfrm>
            <a:off x="5172874" y="3110920"/>
            <a:ext cx="3388482" cy="508145"/>
          </a:xfrm>
          <a:prstGeom prst="rect">
            <a:avLst/>
          </a:prstGeom>
        </p:spPr>
        <p:txBody>
          <a:bodyPr lIns="0" tIns="0" rIns="0" bIns="0" rtlCol="0" anchor="t">
            <a:spAutoFit/>
          </a:bodyPr>
          <a:lstStyle/>
          <a:p>
            <a:pPr algn="ctr">
              <a:lnSpc>
                <a:spcPts val="4076"/>
              </a:lnSpc>
            </a:pPr>
            <a:r>
              <a:rPr lang="en-US" sz="3397" spc="169" dirty="0">
                <a:solidFill>
                  <a:srgbClr val="FFFBFB"/>
                </a:solidFill>
                <a:latin typeface="DM Sans"/>
                <a:ea typeface="DM Sans"/>
                <a:cs typeface="DM Sans"/>
                <a:sym typeface="DM Sans"/>
              </a:rPr>
              <a:t>Analytics </a:t>
            </a:r>
          </a:p>
        </p:txBody>
      </p:sp>
      <p:sp>
        <p:nvSpPr>
          <p:cNvPr id="15" name="TextBox 15"/>
          <p:cNvSpPr txBox="1"/>
          <p:nvPr/>
        </p:nvSpPr>
        <p:spPr>
          <a:xfrm>
            <a:off x="10007292" y="3110920"/>
            <a:ext cx="2492776" cy="508145"/>
          </a:xfrm>
          <a:prstGeom prst="rect">
            <a:avLst/>
          </a:prstGeom>
        </p:spPr>
        <p:txBody>
          <a:bodyPr lIns="0" tIns="0" rIns="0" bIns="0" rtlCol="0" anchor="t">
            <a:spAutoFit/>
          </a:bodyPr>
          <a:lstStyle/>
          <a:p>
            <a:pPr algn="ctr">
              <a:lnSpc>
                <a:spcPts val="4076"/>
              </a:lnSpc>
            </a:pPr>
            <a:r>
              <a:rPr lang="en-US" sz="3397" spc="169" dirty="0">
                <a:solidFill>
                  <a:srgbClr val="FFFBFB"/>
                </a:solidFill>
                <a:latin typeface="DM Sans"/>
                <a:ea typeface="DM Sans"/>
                <a:cs typeface="DM Sans"/>
                <a:sym typeface="DM Sans"/>
              </a:rPr>
              <a:t>Prediction</a:t>
            </a:r>
          </a:p>
        </p:txBody>
      </p:sp>
      <p:sp>
        <p:nvSpPr>
          <p:cNvPr id="16" name="Freeform 16"/>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500"/>
                                        <p:tgtEl>
                                          <p:spTgt spid="6"/>
                                        </p:tgtEl>
                                      </p:cBhvr>
                                    </p:animEffect>
                                  </p:childTnLst>
                                </p:cTn>
                              </p:par>
                            </p:childTnLst>
                          </p:cTn>
                        </p:par>
                        <p:par>
                          <p:cTn id="34" fill="hold">
                            <p:stCondLst>
                              <p:cond delay="1000"/>
                            </p:stCondLst>
                            <p:childTnLst>
                              <p:par>
                                <p:cTn id="35" presetID="1"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par>
                          <p:cTn id="45" fill="hold">
                            <p:stCondLst>
                              <p:cond delay="2000"/>
                            </p:stCondLst>
                            <p:childTnLst>
                              <p:par>
                                <p:cTn id="46" presetID="1"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0" y="3422052"/>
            <a:ext cx="14820775" cy="3195319"/>
          </a:xfrm>
          <a:prstGeom prst="rect">
            <a:avLst/>
          </a:prstGeom>
        </p:spPr>
        <p:txBody>
          <a:bodyPr lIns="0" tIns="0" rIns="0" bIns="0" rtlCol="0" anchor="t">
            <a:spAutoFit/>
          </a:bodyPr>
          <a:lstStyle/>
          <a:p>
            <a:pPr algn="ctr">
              <a:lnSpc>
                <a:spcPts val="12880"/>
              </a:lnSpc>
            </a:pPr>
            <a:r>
              <a:rPr lang="en-US" sz="9200" b="1" dirty="0">
                <a:solidFill>
                  <a:srgbClr val="FFFBFB"/>
                </a:solidFill>
                <a:latin typeface="Canva Sans Bold"/>
                <a:ea typeface="Canva Sans Bold"/>
                <a:cs typeface="Canva Sans Bold"/>
                <a:sym typeface="Canva Sans Bold"/>
              </a:rPr>
              <a:t>Cleaning &amp; Transformation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123135" r="-123135"/>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562707" y="1387405"/>
            <a:ext cx="10272861" cy="1035673"/>
          </a:xfrm>
          <a:prstGeom prst="rect">
            <a:avLst/>
          </a:prstGeom>
        </p:spPr>
        <p:txBody>
          <a:bodyPr lIns="0" tIns="0" rIns="0" bIns="0" rtlCol="0" anchor="t">
            <a:spAutoFit/>
          </a:bodyPr>
          <a:lstStyle/>
          <a:p>
            <a:pPr algn="ctr">
              <a:lnSpc>
                <a:spcPts val="8540"/>
              </a:lnSpc>
            </a:pPr>
            <a:r>
              <a:rPr lang="en-US" sz="6100" b="1" dirty="0">
                <a:solidFill>
                  <a:srgbClr val="FFFBFB"/>
                </a:solidFill>
                <a:latin typeface="Canva Sans Bold"/>
                <a:ea typeface="Canva Sans Bold"/>
                <a:cs typeface="Canva Sans Bold"/>
                <a:sym typeface="Canva Sans Bold"/>
              </a:rPr>
              <a:t>Cleaning &amp; Transformation </a:t>
            </a:r>
          </a:p>
        </p:txBody>
      </p:sp>
      <p:sp>
        <p:nvSpPr>
          <p:cNvPr id="17" name="TextBox 17"/>
          <p:cNvSpPr txBox="1"/>
          <p:nvPr/>
        </p:nvSpPr>
        <p:spPr>
          <a:xfrm>
            <a:off x="113904" y="3202813"/>
            <a:ext cx="14820775" cy="4705630"/>
          </a:xfrm>
          <a:prstGeom prst="rect">
            <a:avLst/>
          </a:prstGeom>
        </p:spPr>
        <p:txBody>
          <a:bodyPr lIns="0" tIns="0" rIns="0" bIns="0" rtlCol="0" anchor="t">
            <a:spAutoFit/>
          </a:bodyPr>
          <a:lstStyle/>
          <a:p>
            <a:pPr marL="537102" lvl="1" indent="-268551" algn="l">
              <a:lnSpc>
                <a:spcPts val="3433"/>
              </a:lnSpc>
              <a:buFont typeface="Arial"/>
              <a:buChar char="•"/>
            </a:pPr>
            <a:r>
              <a:rPr lang="en-US" sz="2487" dirty="0">
                <a:solidFill>
                  <a:srgbClr val="FFFBFB"/>
                </a:solidFill>
                <a:latin typeface="DM Sans"/>
                <a:ea typeface="DM Sans"/>
                <a:cs typeface="DM Sans"/>
                <a:sym typeface="DM Sans"/>
              </a:rPr>
              <a:t>Convert date Columns to date type</a:t>
            </a:r>
          </a:p>
          <a:p>
            <a:pPr marL="537102" lvl="1" indent="-268551" algn="l">
              <a:lnSpc>
                <a:spcPts val="3433"/>
              </a:lnSpc>
              <a:buFont typeface="Arial"/>
              <a:buChar char="•"/>
            </a:pPr>
            <a:r>
              <a:rPr lang="en-US" sz="2487" dirty="0">
                <a:solidFill>
                  <a:srgbClr val="FFFBFB"/>
                </a:solidFill>
                <a:latin typeface="DM Sans"/>
                <a:ea typeface="DM Sans"/>
                <a:cs typeface="DM Sans"/>
                <a:sym typeface="DM Sans"/>
              </a:rPr>
              <a:t>Impute Outliers of date of birth based on Statistical Data</a:t>
            </a:r>
          </a:p>
          <a:p>
            <a:pPr marL="537102" lvl="1" indent="-268551" algn="l">
              <a:lnSpc>
                <a:spcPts val="3433"/>
              </a:lnSpc>
              <a:buFont typeface="Arial"/>
              <a:buChar char="•"/>
            </a:pPr>
            <a:r>
              <a:rPr lang="en-US" sz="2487" dirty="0">
                <a:solidFill>
                  <a:srgbClr val="FFFBFB"/>
                </a:solidFill>
                <a:latin typeface="DM Sans"/>
                <a:ea typeface="DM Sans"/>
                <a:cs typeface="DM Sans"/>
                <a:sym typeface="DM Sans"/>
              </a:rPr>
              <a:t>create a new columns for Engagement Survey, Emp Satisfaction to </a:t>
            </a:r>
          </a:p>
          <a:p>
            <a:pPr marL="1074204" lvl="2" indent="-358068" algn="l">
              <a:lnSpc>
                <a:spcPts val="3433"/>
              </a:lnSpc>
              <a:buFont typeface="Arial"/>
              <a:buChar char="⚬"/>
            </a:pPr>
            <a:r>
              <a:rPr lang="en-US" sz="2487" dirty="0" err="1">
                <a:solidFill>
                  <a:srgbClr val="FFFBFB"/>
                </a:solidFill>
                <a:latin typeface="DM Sans"/>
                <a:ea typeface="DM Sans"/>
                <a:cs typeface="DM Sans"/>
                <a:sym typeface="DM Sans"/>
              </a:rPr>
              <a:t>EngagementSurvey_Status</a:t>
            </a:r>
            <a:r>
              <a:rPr lang="en-US" sz="2487" dirty="0">
                <a:solidFill>
                  <a:srgbClr val="FFFBFB"/>
                </a:solidFill>
                <a:latin typeface="DM Sans"/>
                <a:ea typeface="DM Sans"/>
                <a:cs typeface="DM Sans"/>
                <a:sym typeface="DM Sans"/>
              </a:rPr>
              <a:t>, </a:t>
            </a:r>
            <a:r>
              <a:rPr lang="en-US" sz="2487" dirty="0" err="1">
                <a:solidFill>
                  <a:srgbClr val="FFFBFB"/>
                </a:solidFill>
                <a:latin typeface="DM Sans"/>
                <a:ea typeface="DM Sans"/>
                <a:cs typeface="DM Sans"/>
                <a:sym typeface="DM Sans"/>
              </a:rPr>
              <a:t>EmpSatisfaction_Status</a:t>
            </a:r>
            <a:r>
              <a:rPr lang="en-US" sz="2487" dirty="0">
                <a:solidFill>
                  <a:srgbClr val="FFFBFB"/>
                </a:solidFill>
                <a:latin typeface="DM Sans"/>
                <a:ea typeface="DM Sans"/>
                <a:cs typeface="DM Sans"/>
                <a:sym typeface="DM Sans"/>
              </a:rPr>
              <a:t> respectively by </a:t>
            </a:r>
          </a:p>
          <a:p>
            <a:pPr marL="1611306" lvl="3" indent="-402826" algn="l">
              <a:lnSpc>
                <a:spcPts val="3433"/>
              </a:lnSpc>
              <a:buFont typeface="Arial"/>
              <a:buChar char="￭"/>
            </a:pPr>
            <a:r>
              <a:rPr lang="en-US" sz="2487" dirty="0">
                <a:solidFill>
                  <a:srgbClr val="FFFBFB"/>
                </a:solidFill>
                <a:latin typeface="DM Sans"/>
                <a:ea typeface="DM Sans"/>
                <a:cs typeface="DM Sans"/>
                <a:sym typeface="DM Sans"/>
              </a:rPr>
              <a:t>labels ['</a:t>
            </a:r>
            <a:r>
              <a:rPr lang="en-US" sz="2487" dirty="0" err="1">
                <a:solidFill>
                  <a:srgbClr val="FFFBFB"/>
                </a:solidFill>
                <a:latin typeface="DM Sans"/>
                <a:ea typeface="DM Sans"/>
                <a:cs typeface="DM Sans"/>
                <a:sym typeface="DM Sans"/>
              </a:rPr>
              <a:t>unsatisfy</a:t>
            </a:r>
            <a:r>
              <a:rPr lang="en-US" sz="2487" dirty="0">
                <a:solidFill>
                  <a:srgbClr val="FFFBFB"/>
                </a:solidFill>
                <a:latin typeface="DM Sans"/>
                <a:ea typeface="DM Sans"/>
                <a:cs typeface="DM Sans"/>
                <a:sym typeface="DM Sans"/>
              </a:rPr>
              <a:t>', 'neutral', 'satisfy']</a:t>
            </a:r>
          </a:p>
          <a:p>
            <a:pPr marL="537102" lvl="1" indent="-268551" algn="l">
              <a:lnSpc>
                <a:spcPts val="3433"/>
              </a:lnSpc>
              <a:buFont typeface="Arial"/>
              <a:buChar char="•"/>
            </a:pPr>
            <a:r>
              <a:rPr lang="en-US" sz="2487" dirty="0">
                <a:solidFill>
                  <a:srgbClr val="FFFBFB"/>
                </a:solidFill>
                <a:latin typeface="DM Sans"/>
                <a:ea typeface="DM Sans"/>
                <a:cs typeface="DM Sans"/>
                <a:sym typeface="DM Sans"/>
              </a:rPr>
              <a:t>Update Employment Status Column</a:t>
            </a:r>
          </a:p>
          <a:p>
            <a:pPr marL="1074204" lvl="2" indent="-358068" algn="l">
              <a:lnSpc>
                <a:spcPts val="3433"/>
              </a:lnSpc>
              <a:buFont typeface="Arial"/>
              <a:buChar char="⚬"/>
            </a:pPr>
            <a:r>
              <a:rPr lang="en-US" sz="2487" dirty="0">
                <a:solidFill>
                  <a:srgbClr val="FFFBFB"/>
                </a:solidFill>
                <a:latin typeface="DM Sans"/>
                <a:ea typeface="DM Sans"/>
                <a:cs typeface="DM Sans"/>
                <a:sym typeface="DM Sans"/>
              </a:rPr>
              <a:t>Terminated for Cause: Terminated</a:t>
            </a:r>
          </a:p>
          <a:p>
            <a:pPr marL="1074204" lvl="2" indent="-358068" algn="l">
              <a:lnSpc>
                <a:spcPts val="3433"/>
              </a:lnSpc>
              <a:buFont typeface="Arial"/>
              <a:buChar char="⚬"/>
            </a:pPr>
            <a:r>
              <a:rPr lang="en-US" sz="2487" dirty="0">
                <a:solidFill>
                  <a:srgbClr val="FFFBFB"/>
                </a:solidFill>
                <a:latin typeface="DM Sans"/>
                <a:ea typeface="DM Sans"/>
                <a:cs typeface="DM Sans"/>
                <a:sym typeface="DM Sans"/>
              </a:rPr>
              <a:t>Voluntarily Terminated: Resigned</a:t>
            </a:r>
          </a:p>
          <a:p>
            <a:pPr marL="537102" lvl="1" indent="-268551" algn="l">
              <a:lnSpc>
                <a:spcPts val="3433"/>
              </a:lnSpc>
              <a:buFont typeface="Arial"/>
              <a:buChar char="•"/>
            </a:pPr>
            <a:r>
              <a:rPr lang="en-US" sz="2487" dirty="0">
                <a:solidFill>
                  <a:srgbClr val="FFFBFB"/>
                </a:solidFill>
                <a:latin typeface="DM Sans"/>
                <a:ea typeface="DM Sans"/>
                <a:cs typeface="DM Sans"/>
                <a:sym typeface="DM Sans"/>
              </a:rPr>
              <a:t>create a new columns Sentiment analysis to classify Terminated Reasons to </a:t>
            </a:r>
          </a:p>
          <a:p>
            <a:pPr marL="1074204" lvl="2" indent="-358068" algn="l">
              <a:lnSpc>
                <a:spcPts val="3433"/>
              </a:lnSpc>
              <a:buFont typeface="Arial"/>
              <a:buChar char="⚬"/>
            </a:pPr>
            <a:r>
              <a:rPr lang="en-US" sz="2487" dirty="0">
                <a:solidFill>
                  <a:srgbClr val="FFFBFB"/>
                </a:solidFill>
                <a:latin typeface="DM Sans"/>
                <a:ea typeface="DM Sans"/>
                <a:cs typeface="DM Sans"/>
                <a:sym typeface="DM Sans"/>
              </a:rPr>
              <a:t>negative, nature, positive  </a:t>
            </a:r>
          </a:p>
          <a:p>
            <a:pPr marL="537102" lvl="1" indent="-268551" algn="l">
              <a:lnSpc>
                <a:spcPts val="3433"/>
              </a:lnSpc>
              <a:buFont typeface="Arial"/>
              <a:buChar char="•"/>
            </a:pPr>
            <a:r>
              <a:rPr lang="en-US" sz="2487" dirty="0">
                <a:solidFill>
                  <a:srgbClr val="FFFBFB"/>
                </a:solidFill>
                <a:latin typeface="DM Sans"/>
                <a:ea typeface="DM Sans"/>
                <a:cs typeface="DM Sans"/>
                <a:sym typeface="DM Sans"/>
              </a:rPr>
              <a:t>create a new columns to calculate 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txBody>
            <a:bodyPr/>
            <a:lstStyle/>
            <a:p>
              <a:endParaRPr lang="en-US"/>
            </a:p>
          </p:txBody>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txBody>
          <a:bodyPr/>
          <a:lstStyle/>
          <a:p>
            <a:endParaRPr lang="en-US"/>
          </a:p>
        </p:txBody>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16" name="TextBox 16"/>
          <p:cNvSpPr txBox="1"/>
          <p:nvPr/>
        </p:nvSpPr>
        <p:spPr>
          <a:xfrm>
            <a:off x="1775457" y="3422052"/>
            <a:ext cx="11269861" cy="1566544"/>
          </a:xfrm>
          <a:prstGeom prst="rect">
            <a:avLst/>
          </a:prstGeom>
        </p:spPr>
        <p:txBody>
          <a:bodyPr lIns="0" tIns="0" rIns="0" bIns="0" rtlCol="0" anchor="t">
            <a:spAutoFit/>
          </a:bodyPr>
          <a:lstStyle/>
          <a:p>
            <a:pPr algn="ctr">
              <a:lnSpc>
                <a:spcPts val="12880"/>
              </a:lnSpc>
            </a:pPr>
            <a:r>
              <a:rPr lang="en-US" sz="9200" b="1" dirty="0">
                <a:solidFill>
                  <a:srgbClr val="FFFBFB"/>
                </a:solidFill>
                <a:latin typeface="Canva Sans Bold"/>
                <a:ea typeface="Canva Sans Bold"/>
                <a:cs typeface="Canva Sans Bold"/>
                <a:sym typeface="Canva Sans Bold"/>
              </a:rPr>
              <a:t>Univariate Analysis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990503" y="1844525"/>
            <a:ext cx="7268797" cy="5938891"/>
          </a:xfrm>
          <a:custGeom>
            <a:avLst/>
            <a:gdLst/>
            <a:ahLst/>
            <a:cxnLst/>
            <a:rect l="l" t="t" r="r" b="b"/>
            <a:pathLst>
              <a:path w="7268797" h="5938891">
                <a:moveTo>
                  <a:pt x="0" y="0"/>
                </a:moveTo>
                <a:lnTo>
                  <a:pt x="7268797" y="0"/>
                </a:lnTo>
                <a:lnTo>
                  <a:pt x="7268797" y="5938891"/>
                </a:lnTo>
                <a:lnTo>
                  <a:pt x="0" y="593889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3015295"/>
            <a:ext cx="6506637" cy="5007678"/>
          </a:xfrm>
          <a:prstGeom prst="rect">
            <a:avLst/>
          </a:prstGeom>
        </p:spPr>
        <p:txBody>
          <a:bodyPr lIns="0" tIns="0" rIns="0" bIns="0" rtlCol="0" anchor="t">
            <a:spAutoFit/>
          </a:bodyPr>
          <a:lstStyle/>
          <a:p>
            <a:pPr algn="l">
              <a:lnSpc>
                <a:spcPts val="2354"/>
              </a:lnSpc>
            </a:pPr>
            <a:endParaRPr dirty="0"/>
          </a:p>
          <a:p>
            <a:pPr marL="420199" lvl="1" indent="-210099" algn="l">
              <a:lnSpc>
                <a:spcPts val="2354"/>
              </a:lnSpc>
              <a:buFont typeface="Arial"/>
              <a:buChar char="•"/>
            </a:pPr>
            <a:r>
              <a:rPr lang="en-US" sz="1946" dirty="0">
                <a:solidFill>
                  <a:srgbClr val="FFFFFF"/>
                </a:solidFill>
                <a:latin typeface="DM Sans"/>
                <a:ea typeface="DM Sans"/>
                <a:cs typeface="DM Sans"/>
                <a:sym typeface="DM Sans"/>
              </a:rPr>
              <a:t>Salary Compression: The tight clustering of salaries in the $45,000 to $85,000 range may suggest salary compression, where the majority of employees have similar compensation regardless of their roles or experience.</a:t>
            </a:r>
          </a:p>
          <a:p>
            <a:pPr marL="420199" lvl="1" indent="-210099" algn="l">
              <a:lnSpc>
                <a:spcPts val="2354"/>
              </a:lnSpc>
              <a:buFont typeface="Arial"/>
              <a:buChar char="•"/>
            </a:pPr>
            <a:r>
              <a:rPr lang="en-US" sz="1946" dirty="0">
                <a:solidFill>
                  <a:srgbClr val="FFFFFF"/>
                </a:solidFill>
                <a:latin typeface="DM Sans"/>
                <a:ea typeface="DM Sans"/>
                <a:cs typeface="DM Sans"/>
                <a:sym typeface="DM Sans"/>
              </a:rPr>
              <a:t>Potential for Turnover: If the lower-paid employees feel their compensation doesn’t match their workload or market rates, this could be a driver for turnover.</a:t>
            </a:r>
          </a:p>
          <a:p>
            <a:pPr marL="420199" lvl="1" indent="-210099" algn="l">
              <a:lnSpc>
                <a:spcPts val="2354"/>
              </a:lnSpc>
              <a:buFont typeface="Arial"/>
              <a:buChar char="•"/>
            </a:pPr>
            <a:r>
              <a:rPr lang="en-US" sz="1946" dirty="0">
                <a:solidFill>
                  <a:srgbClr val="FFFFFF"/>
                </a:solidFill>
                <a:latin typeface="DM Sans"/>
                <a:ea typeface="DM Sans"/>
                <a:cs typeface="DM Sans"/>
                <a:sym typeface="DM Sans"/>
              </a:rPr>
              <a:t>Executive or Specialized Roles: The presence of high-salary outliers may correspond to specialized or executive roles. It could be valuable for HR to assess whether these roles align with organizational growth or if compensation is justified by performance.</a:t>
            </a:r>
          </a:p>
          <a:p>
            <a:pPr algn="l">
              <a:lnSpc>
                <a:spcPts val="2354"/>
              </a:lnSpc>
            </a:pPr>
            <a:endParaRPr lang="en-US" sz="1946" dirty="0">
              <a:solidFill>
                <a:srgbClr val="FFFFFF"/>
              </a:solidFill>
              <a:latin typeface="DM Sans"/>
              <a:ea typeface="DM Sans"/>
              <a:cs typeface="DM Sans"/>
              <a:sym typeface="DM Sans"/>
            </a:endParaRPr>
          </a:p>
          <a:p>
            <a:pPr algn="l">
              <a:lnSpc>
                <a:spcPts val="2354"/>
              </a:lnSpc>
            </a:pPr>
            <a:endParaRPr lang="en-US" sz="1946" dirty="0">
              <a:solidFill>
                <a:srgbClr val="FFFFFF"/>
              </a:solidFill>
              <a:latin typeface="DM Sans"/>
              <a:ea typeface="DM Sans"/>
              <a:cs typeface="DM Sans"/>
              <a:sym typeface="DM Sans"/>
            </a:endParaRPr>
          </a:p>
        </p:txBody>
      </p:sp>
      <p:sp>
        <p:nvSpPr>
          <p:cNvPr id="6" name="TextBox 6"/>
          <p:cNvSpPr txBox="1"/>
          <p:nvPr/>
        </p:nvSpPr>
        <p:spPr>
          <a:xfrm>
            <a:off x="1276216" y="1169730"/>
            <a:ext cx="3361650" cy="1483615"/>
          </a:xfrm>
          <a:prstGeom prst="rect">
            <a:avLst/>
          </a:prstGeom>
        </p:spPr>
        <p:txBody>
          <a:bodyPr lIns="0" tIns="0" rIns="0" bIns="0" rtlCol="0" anchor="t">
            <a:spAutoFit/>
          </a:bodyPr>
          <a:lstStyle/>
          <a:p>
            <a:pPr algn="ctr">
              <a:lnSpc>
                <a:spcPts val="12114"/>
              </a:lnSpc>
            </a:pPr>
            <a:r>
              <a:rPr lang="en-US" sz="8653" b="1" dirty="0">
                <a:solidFill>
                  <a:srgbClr val="FFFFFF"/>
                </a:solidFill>
                <a:latin typeface="Canva Sans Bold"/>
                <a:ea typeface="Canva Sans Bold"/>
                <a:cs typeface="Canva Sans Bold"/>
                <a:sym typeface="Canva Sans Bold"/>
              </a:rPr>
              <a:t>Salary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20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777</Words>
  <Application>Microsoft Office PowerPoint</Application>
  <PresentationFormat>Custom</PresentationFormat>
  <Paragraphs>144</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Now</vt:lpstr>
      <vt:lpstr>Arial</vt:lpstr>
      <vt:lpstr>Calibri</vt:lpstr>
      <vt:lpstr>Now Bold</vt:lpstr>
      <vt:lpstr>Canva Sans</vt:lpstr>
      <vt:lpstr>Canva Sans Bold</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dc:title>
  <cp:lastModifiedBy>Mohamed Gamal</cp:lastModifiedBy>
  <cp:revision>7</cp:revision>
  <dcterms:created xsi:type="dcterms:W3CDTF">2006-08-16T00:00:00Z</dcterms:created>
  <dcterms:modified xsi:type="dcterms:W3CDTF">2024-11-03T12:18:13Z</dcterms:modified>
  <dc:identifier>DAGURSrM08Q</dc:identifier>
</cp:coreProperties>
</file>